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314" r:id="rId2"/>
    <p:sldId id="331" r:id="rId3"/>
    <p:sldId id="332" r:id="rId4"/>
    <p:sldId id="334" r:id="rId5"/>
    <p:sldId id="333" r:id="rId6"/>
    <p:sldId id="335" r:id="rId7"/>
    <p:sldId id="337" r:id="rId8"/>
    <p:sldId id="316" r:id="rId9"/>
    <p:sldId id="336" r:id="rId10"/>
    <p:sldId id="338" r:id="rId11"/>
    <p:sldId id="339" r:id="rId12"/>
    <p:sldId id="340" r:id="rId13"/>
    <p:sldId id="341" r:id="rId14"/>
    <p:sldId id="342" r:id="rId15"/>
    <p:sldId id="343" r:id="rId16"/>
    <p:sldId id="344" r:id="rId17"/>
    <p:sldId id="345" r:id="rId18"/>
    <p:sldId id="346" r:id="rId19"/>
    <p:sldId id="347" r:id="rId20"/>
    <p:sldId id="348" r:id="rId21"/>
    <p:sldId id="349" r:id="rId22"/>
    <p:sldId id="350" r:id="rId23"/>
    <p:sldId id="351" r:id="rId24"/>
    <p:sldId id="352" r:id="rId25"/>
    <p:sldId id="353" r:id="rId26"/>
    <p:sldId id="354" r:id="rId27"/>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2081" autoAdjust="0"/>
  </p:normalViewPr>
  <p:slideViewPr>
    <p:cSldViewPr>
      <p:cViewPr>
        <p:scale>
          <a:sx n="100" d="100"/>
          <a:sy n="100" d="100"/>
        </p:scale>
        <p:origin x="1880" y="-4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0A0106-F87A-5347-B994-D3A2F8233BE3}" type="datetime1">
              <a:rPr lang="es-CO" smtClean="0"/>
              <a:t>27/08/17</a:t>
            </a:fld>
            <a:endParaRPr lang="es-CO"/>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B40B2C-26D3-814D-8F13-1CEC00E7829D}" type="slidenum">
              <a:rPr lang="es-CO" smtClean="0"/>
              <a:t>‹Nr.›</a:t>
            </a:fld>
            <a:endParaRPr lang="es-CO"/>
          </a:p>
        </p:txBody>
      </p:sp>
    </p:spTree>
    <p:extLst>
      <p:ext uri="{BB962C8B-B14F-4D97-AF65-F5344CB8AC3E}">
        <p14:creationId xmlns:p14="http://schemas.microsoft.com/office/powerpoint/2010/main" val="404222122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4EE66-8BA9-0B4C-B9CC-D0BEA200CEE9}" type="datetime1">
              <a:rPr lang="es-CO" smtClean="0"/>
              <a:t>27/08/17</a:t>
            </a:fld>
            <a:endParaRPr lang="es-CO"/>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Haga clic para modificar el estilo de texto del patrón</a:t>
            </a:r>
          </a:p>
          <a:p>
            <a:pPr lvl="1"/>
            <a:r>
              <a:rPr lang="en-US" smtClean="0"/>
              <a:t>Segundo nivel</a:t>
            </a:r>
          </a:p>
          <a:p>
            <a:pPr lvl="2"/>
            <a:r>
              <a:rPr lang="en-US" smtClean="0"/>
              <a:t>Tercer nivel</a:t>
            </a:r>
          </a:p>
          <a:p>
            <a:pPr lvl="3"/>
            <a:r>
              <a:rPr lang="en-US" smtClean="0"/>
              <a:t>Cuarto nivel</a:t>
            </a:r>
          </a:p>
          <a:p>
            <a:pPr lvl="4"/>
            <a:r>
              <a:rPr lang="en-US" smtClean="0"/>
              <a:t>Quinto nivel</a:t>
            </a:r>
            <a:endParaRPr lang="es-CO"/>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3A7B7-96B5-2342-9472-EED99DA6B25D}" type="slidenum">
              <a:rPr lang="es-CO" smtClean="0"/>
              <a:t>‹Nr.›</a:t>
            </a:fld>
            <a:endParaRPr lang="es-CO"/>
          </a:p>
        </p:txBody>
      </p:sp>
    </p:spTree>
    <p:extLst>
      <p:ext uri="{BB962C8B-B14F-4D97-AF65-F5344CB8AC3E}">
        <p14:creationId xmlns:p14="http://schemas.microsoft.com/office/powerpoint/2010/main" val="552838090"/>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pie de página 3"/>
          <p:cNvSpPr>
            <a:spLocks noGrp="1"/>
          </p:cNvSpPr>
          <p:nvPr>
            <p:ph type="ftr" sz="quarter" idx="10"/>
          </p:nvPr>
        </p:nvSpPr>
        <p:spPr/>
        <p:txBody>
          <a:bodyPr/>
          <a:lstStyle/>
          <a:p>
            <a:endParaRPr lang="es-CO"/>
          </a:p>
        </p:txBody>
      </p:sp>
      <p:sp>
        <p:nvSpPr>
          <p:cNvPr id="5" name="Marcador de número de diapositiva 4"/>
          <p:cNvSpPr>
            <a:spLocks noGrp="1"/>
          </p:cNvSpPr>
          <p:nvPr>
            <p:ph type="sldNum" sz="quarter" idx="11"/>
          </p:nvPr>
        </p:nvSpPr>
        <p:spPr/>
        <p:txBody>
          <a:bodyPr/>
          <a:lstStyle/>
          <a:p>
            <a:fld id="{EDC3A7B7-96B5-2342-9472-EED99DA6B25D}" type="slidenum">
              <a:rPr lang="es-CO" smtClean="0"/>
              <a:t>10</a:t>
            </a:fld>
            <a:endParaRPr lang="es-CO"/>
          </a:p>
        </p:txBody>
      </p:sp>
    </p:spTree>
    <p:extLst>
      <p:ext uri="{BB962C8B-B14F-4D97-AF65-F5344CB8AC3E}">
        <p14:creationId xmlns:p14="http://schemas.microsoft.com/office/powerpoint/2010/main" val="1609071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pie de página 3"/>
          <p:cNvSpPr>
            <a:spLocks noGrp="1"/>
          </p:cNvSpPr>
          <p:nvPr>
            <p:ph type="ftr" sz="quarter" idx="10"/>
          </p:nvPr>
        </p:nvSpPr>
        <p:spPr/>
        <p:txBody>
          <a:bodyPr/>
          <a:lstStyle/>
          <a:p>
            <a:endParaRPr lang="es-CO"/>
          </a:p>
        </p:txBody>
      </p:sp>
      <p:sp>
        <p:nvSpPr>
          <p:cNvPr id="5" name="Marcador de número de diapositiva 4"/>
          <p:cNvSpPr>
            <a:spLocks noGrp="1"/>
          </p:cNvSpPr>
          <p:nvPr>
            <p:ph type="sldNum" sz="quarter" idx="11"/>
          </p:nvPr>
        </p:nvSpPr>
        <p:spPr/>
        <p:txBody>
          <a:bodyPr/>
          <a:lstStyle/>
          <a:p>
            <a:fld id="{EDC3A7B7-96B5-2342-9472-EED99DA6B25D}" type="slidenum">
              <a:rPr lang="es-CO" smtClean="0"/>
              <a:t>20</a:t>
            </a:fld>
            <a:endParaRPr lang="es-CO"/>
          </a:p>
        </p:txBody>
      </p:sp>
    </p:spTree>
    <p:extLst>
      <p:ext uri="{BB962C8B-B14F-4D97-AF65-F5344CB8AC3E}">
        <p14:creationId xmlns:p14="http://schemas.microsoft.com/office/powerpoint/2010/main" val="289838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pie de página 3"/>
          <p:cNvSpPr>
            <a:spLocks noGrp="1"/>
          </p:cNvSpPr>
          <p:nvPr>
            <p:ph type="ftr" sz="quarter" idx="10"/>
          </p:nvPr>
        </p:nvSpPr>
        <p:spPr/>
        <p:txBody>
          <a:bodyPr/>
          <a:lstStyle/>
          <a:p>
            <a:endParaRPr lang="es-CO"/>
          </a:p>
        </p:txBody>
      </p:sp>
      <p:sp>
        <p:nvSpPr>
          <p:cNvPr id="5" name="Marcador de número de diapositiva 4"/>
          <p:cNvSpPr>
            <a:spLocks noGrp="1"/>
          </p:cNvSpPr>
          <p:nvPr>
            <p:ph type="sldNum" sz="quarter" idx="11"/>
          </p:nvPr>
        </p:nvSpPr>
        <p:spPr/>
        <p:txBody>
          <a:bodyPr/>
          <a:lstStyle/>
          <a:p>
            <a:fld id="{EDC3A7B7-96B5-2342-9472-EED99DA6B25D}" type="slidenum">
              <a:rPr lang="es-CO" smtClean="0"/>
              <a:t>21</a:t>
            </a:fld>
            <a:endParaRPr lang="es-CO"/>
          </a:p>
        </p:txBody>
      </p:sp>
    </p:spTree>
    <p:extLst>
      <p:ext uri="{BB962C8B-B14F-4D97-AF65-F5344CB8AC3E}">
        <p14:creationId xmlns:p14="http://schemas.microsoft.com/office/powerpoint/2010/main" val="160576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pie de página 3"/>
          <p:cNvSpPr>
            <a:spLocks noGrp="1"/>
          </p:cNvSpPr>
          <p:nvPr>
            <p:ph type="ftr" sz="quarter" idx="10"/>
          </p:nvPr>
        </p:nvSpPr>
        <p:spPr/>
        <p:txBody>
          <a:bodyPr/>
          <a:lstStyle/>
          <a:p>
            <a:endParaRPr lang="es-CO"/>
          </a:p>
        </p:txBody>
      </p:sp>
      <p:sp>
        <p:nvSpPr>
          <p:cNvPr id="5" name="Marcador de número de diapositiva 4"/>
          <p:cNvSpPr>
            <a:spLocks noGrp="1"/>
          </p:cNvSpPr>
          <p:nvPr>
            <p:ph type="sldNum" sz="quarter" idx="11"/>
          </p:nvPr>
        </p:nvSpPr>
        <p:spPr/>
        <p:txBody>
          <a:bodyPr/>
          <a:lstStyle/>
          <a:p>
            <a:fld id="{EDC3A7B7-96B5-2342-9472-EED99DA6B25D}" type="slidenum">
              <a:rPr lang="es-CO" smtClean="0"/>
              <a:t>12</a:t>
            </a:fld>
            <a:endParaRPr lang="es-CO"/>
          </a:p>
        </p:txBody>
      </p:sp>
    </p:spTree>
    <p:extLst>
      <p:ext uri="{BB962C8B-B14F-4D97-AF65-F5344CB8AC3E}">
        <p14:creationId xmlns:p14="http://schemas.microsoft.com/office/powerpoint/2010/main" val="562372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pie de página 3"/>
          <p:cNvSpPr>
            <a:spLocks noGrp="1"/>
          </p:cNvSpPr>
          <p:nvPr>
            <p:ph type="ftr" sz="quarter" idx="10"/>
          </p:nvPr>
        </p:nvSpPr>
        <p:spPr/>
        <p:txBody>
          <a:bodyPr/>
          <a:lstStyle/>
          <a:p>
            <a:endParaRPr lang="es-CO"/>
          </a:p>
        </p:txBody>
      </p:sp>
      <p:sp>
        <p:nvSpPr>
          <p:cNvPr id="5" name="Marcador de número de diapositiva 4"/>
          <p:cNvSpPr>
            <a:spLocks noGrp="1"/>
          </p:cNvSpPr>
          <p:nvPr>
            <p:ph type="sldNum" sz="quarter" idx="11"/>
          </p:nvPr>
        </p:nvSpPr>
        <p:spPr/>
        <p:txBody>
          <a:bodyPr/>
          <a:lstStyle/>
          <a:p>
            <a:fld id="{EDC3A7B7-96B5-2342-9472-EED99DA6B25D}" type="slidenum">
              <a:rPr lang="es-CO" smtClean="0"/>
              <a:t>13</a:t>
            </a:fld>
            <a:endParaRPr lang="es-CO"/>
          </a:p>
        </p:txBody>
      </p:sp>
    </p:spTree>
    <p:extLst>
      <p:ext uri="{BB962C8B-B14F-4D97-AF65-F5344CB8AC3E}">
        <p14:creationId xmlns:p14="http://schemas.microsoft.com/office/powerpoint/2010/main" val="1303951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pie de página 3"/>
          <p:cNvSpPr>
            <a:spLocks noGrp="1"/>
          </p:cNvSpPr>
          <p:nvPr>
            <p:ph type="ftr" sz="quarter" idx="10"/>
          </p:nvPr>
        </p:nvSpPr>
        <p:spPr/>
        <p:txBody>
          <a:bodyPr/>
          <a:lstStyle/>
          <a:p>
            <a:endParaRPr lang="es-CO"/>
          </a:p>
        </p:txBody>
      </p:sp>
      <p:sp>
        <p:nvSpPr>
          <p:cNvPr id="5" name="Marcador de número de diapositiva 4"/>
          <p:cNvSpPr>
            <a:spLocks noGrp="1"/>
          </p:cNvSpPr>
          <p:nvPr>
            <p:ph type="sldNum" sz="quarter" idx="11"/>
          </p:nvPr>
        </p:nvSpPr>
        <p:spPr/>
        <p:txBody>
          <a:bodyPr/>
          <a:lstStyle/>
          <a:p>
            <a:fld id="{EDC3A7B7-96B5-2342-9472-EED99DA6B25D}" type="slidenum">
              <a:rPr lang="es-CO" smtClean="0"/>
              <a:t>14</a:t>
            </a:fld>
            <a:endParaRPr lang="es-CO"/>
          </a:p>
        </p:txBody>
      </p:sp>
    </p:spTree>
    <p:extLst>
      <p:ext uri="{BB962C8B-B14F-4D97-AF65-F5344CB8AC3E}">
        <p14:creationId xmlns:p14="http://schemas.microsoft.com/office/powerpoint/2010/main" val="188723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pie de página 3"/>
          <p:cNvSpPr>
            <a:spLocks noGrp="1"/>
          </p:cNvSpPr>
          <p:nvPr>
            <p:ph type="ftr" sz="quarter" idx="10"/>
          </p:nvPr>
        </p:nvSpPr>
        <p:spPr/>
        <p:txBody>
          <a:bodyPr/>
          <a:lstStyle/>
          <a:p>
            <a:endParaRPr lang="es-CO"/>
          </a:p>
        </p:txBody>
      </p:sp>
      <p:sp>
        <p:nvSpPr>
          <p:cNvPr id="5" name="Marcador de número de diapositiva 4"/>
          <p:cNvSpPr>
            <a:spLocks noGrp="1"/>
          </p:cNvSpPr>
          <p:nvPr>
            <p:ph type="sldNum" sz="quarter" idx="11"/>
          </p:nvPr>
        </p:nvSpPr>
        <p:spPr/>
        <p:txBody>
          <a:bodyPr/>
          <a:lstStyle/>
          <a:p>
            <a:fld id="{EDC3A7B7-96B5-2342-9472-EED99DA6B25D}" type="slidenum">
              <a:rPr lang="es-CO" smtClean="0"/>
              <a:t>15</a:t>
            </a:fld>
            <a:endParaRPr lang="es-CO"/>
          </a:p>
        </p:txBody>
      </p:sp>
    </p:spTree>
    <p:extLst>
      <p:ext uri="{BB962C8B-B14F-4D97-AF65-F5344CB8AC3E}">
        <p14:creationId xmlns:p14="http://schemas.microsoft.com/office/powerpoint/2010/main" val="940220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pie de página 3"/>
          <p:cNvSpPr>
            <a:spLocks noGrp="1"/>
          </p:cNvSpPr>
          <p:nvPr>
            <p:ph type="ftr" sz="quarter" idx="10"/>
          </p:nvPr>
        </p:nvSpPr>
        <p:spPr/>
        <p:txBody>
          <a:bodyPr/>
          <a:lstStyle/>
          <a:p>
            <a:endParaRPr lang="es-CO"/>
          </a:p>
        </p:txBody>
      </p:sp>
      <p:sp>
        <p:nvSpPr>
          <p:cNvPr id="5" name="Marcador de número de diapositiva 4"/>
          <p:cNvSpPr>
            <a:spLocks noGrp="1"/>
          </p:cNvSpPr>
          <p:nvPr>
            <p:ph type="sldNum" sz="quarter" idx="11"/>
          </p:nvPr>
        </p:nvSpPr>
        <p:spPr/>
        <p:txBody>
          <a:bodyPr/>
          <a:lstStyle/>
          <a:p>
            <a:fld id="{EDC3A7B7-96B5-2342-9472-EED99DA6B25D}" type="slidenum">
              <a:rPr lang="es-CO" smtClean="0"/>
              <a:t>16</a:t>
            </a:fld>
            <a:endParaRPr lang="es-CO"/>
          </a:p>
        </p:txBody>
      </p:sp>
    </p:spTree>
    <p:extLst>
      <p:ext uri="{BB962C8B-B14F-4D97-AF65-F5344CB8AC3E}">
        <p14:creationId xmlns:p14="http://schemas.microsoft.com/office/powerpoint/2010/main" val="1927186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pie de página 3"/>
          <p:cNvSpPr>
            <a:spLocks noGrp="1"/>
          </p:cNvSpPr>
          <p:nvPr>
            <p:ph type="ftr" sz="quarter" idx="10"/>
          </p:nvPr>
        </p:nvSpPr>
        <p:spPr/>
        <p:txBody>
          <a:bodyPr/>
          <a:lstStyle/>
          <a:p>
            <a:endParaRPr lang="es-CO"/>
          </a:p>
        </p:txBody>
      </p:sp>
      <p:sp>
        <p:nvSpPr>
          <p:cNvPr id="5" name="Marcador de número de diapositiva 4"/>
          <p:cNvSpPr>
            <a:spLocks noGrp="1"/>
          </p:cNvSpPr>
          <p:nvPr>
            <p:ph type="sldNum" sz="quarter" idx="11"/>
          </p:nvPr>
        </p:nvSpPr>
        <p:spPr/>
        <p:txBody>
          <a:bodyPr/>
          <a:lstStyle/>
          <a:p>
            <a:fld id="{EDC3A7B7-96B5-2342-9472-EED99DA6B25D}" type="slidenum">
              <a:rPr lang="es-CO" smtClean="0"/>
              <a:t>17</a:t>
            </a:fld>
            <a:endParaRPr lang="es-CO"/>
          </a:p>
        </p:txBody>
      </p:sp>
    </p:spTree>
    <p:extLst>
      <p:ext uri="{BB962C8B-B14F-4D97-AF65-F5344CB8AC3E}">
        <p14:creationId xmlns:p14="http://schemas.microsoft.com/office/powerpoint/2010/main" val="1442085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pie de página 3"/>
          <p:cNvSpPr>
            <a:spLocks noGrp="1"/>
          </p:cNvSpPr>
          <p:nvPr>
            <p:ph type="ftr" sz="quarter" idx="10"/>
          </p:nvPr>
        </p:nvSpPr>
        <p:spPr/>
        <p:txBody>
          <a:bodyPr/>
          <a:lstStyle/>
          <a:p>
            <a:endParaRPr lang="es-CO"/>
          </a:p>
        </p:txBody>
      </p:sp>
      <p:sp>
        <p:nvSpPr>
          <p:cNvPr id="5" name="Marcador de número de diapositiva 4"/>
          <p:cNvSpPr>
            <a:spLocks noGrp="1"/>
          </p:cNvSpPr>
          <p:nvPr>
            <p:ph type="sldNum" sz="quarter" idx="11"/>
          </p:nvPr>
        </p:nvSpPr>
        <p:spPr/>
        <p:txBody>
          <a:bodyPr/>
          <a:lstStyle/>
          <a:p>
            <a:fld id="{EDC3A7B7-96B5-2342-9472-EED99DA6B25D}" type="slidenum">
              <a:rPr lang="es-CO" smtClean="0"/>
              <a:t>18</a:t>
            </a:fld>
            <a:endParaRPr lang="es-CO"/>
          </a:p>
        </p:txBody>
      </p:sp>
    </p:spTree>
    <p:extLst>
      <p:ext uri="{BB962C8B-B14F-4D97-AF65-F5344CB8AC3E}">
        <p14:creationId xmlns:p14="http://schemas.microsoft.com/office/powerpoint/2010/main" val="1067236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pie de página 3"/>
          <p:cNvSpPr>
            <a:spLocks noGrp="1"/>
          </p:cNvSpPr>
          <p:nvPr>
            <p:ph type="ftr" sz="quarter" idx="10"/>
          </p:nvPr>
        </p:nvSpPr>
        <p:spPr/>
        <p:txBody>
          <a:bodyPr/>
          <a:lstStyle/>
          <a:p>
            <a:endParaRPr lang="es-CO"/>
          </a:p>
        </p:txBody>
      </p:sp>
      <p:sp>
        <p:nvSpPr>
          <p:cNvPr id="5" name="Marcador de número de diapositiva 4"/>
          <p:cNvSpPr>
            <a:spLocks noGrp="1"/>
          </p:cNvSpPr>
          <p:nvPr>
            <p:ph type="sldNum" sz="quarter" idx="11"/>
          </p:nvPr>
        </p:nvSpPr>
        <p:spPr/>
        <p:txBody>
          <a:bodyPr/>
          <a:lstStyle/>
          <a:p>
            <a:fld id="{EDC3A7B7-96B5-2342-9472-EED99DA6B25D}" type="slidenum">
              <a:rPr lang="es-CO" smtClean="0"/>
              <a:t>19</a:t>
            </a:fld>
            <a:endParaRPr lang="es-CO"/>
          </a:p>
        </p:txBody>
      </p:sp>
    </p:spTree>
    <p:extLst>
      <p:ext uri="{BB962C8B-B14F-4D97-AF65-F5344CB8AC3E}">
        <p14:creationId xmlns:p14="http://schemas.microsoft.com/office/powerpoint/2010/main" val="180676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1026" name="Picture 2" descr="C:\Users\Usuario\Desktop\Portada presentaciones.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81390"/>
            <a:ext cx="9289032" cy="696677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1 Título"/>
          <p:cNvSpPr>
            <a:spLocks noGrp="1"/>
          </p:cNvSpPr>
          <p:nvPr>
            <p:ph type="ctrTitle"/>
          </p:nvPr>
        </p:nvSpPr>
        <p:spPr>
          <a:xfrm>
            <a:off x="285800" y="2107704"/>
            <a:ext cx="7772400" cy="1470025"/>
          </a:xfrm>
        </p:spPr>
        <p:txBody>
          <a:bodyPr/>
          <a:lstStyle>
            <a:lvl1pPr>
              <a:defRPr>
                <a:solidFill>
                  <a:schemeClr val="bg1">
                    <a:lumMod val="75000"/>
                  </a:schemeClr>
                </a:solidFill>
              </a:defRPr>
            </a:lvl1pPr>
          </a:lstStyle>
          <a:p>
            <a:r>
              <a:rPr lang="es-ES" dirty="0" smtClean="0"/>
              <a:t>Haga clic para modificar el estilo de título del patrón</a:t>
            </a:r>
            <a:endParaRPr lang="es-CO" dirty="0"/>
          </a:p>
        </p:txBody>
      </p:sp>
      <p:sp>
        <p:nvSpPr>
          <p:cNvPr id="3" name="2 Subtítulo"/>
          <p:cNvSpPr>
            <a:spLocks noGrp="1"/>
          </p:cNvSpPr>
          <p:nvPr>
            <p:ph type="subTitle" idx="1"/>
          </p:nvPr>
        </p:nvSpPr>
        <p:spPr>
          <a:xfrm>
            <a:off x="971600" y="3861048"/>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smtClean="0"/>
              <a:t>Haga clic para modificar el estilo de subtítulo del patrón</a:t>
            </a:r>
            <a:endParaRPr lang="es-CO" dirty="0"/>
          </a:p>
        </p:txBody>
      </p:sp>
    </p:spTree>
    <p:extLst>
      <p:ext uri="{BB962C8B-B14F-4D97-AF65-F5344CB8AC3E}">
        <p14:creationId xmlns:p14="http://schemas.microsoft.com/office/powerpoint/2010/main" val="1337551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3275856" y="58614"/>
            <a:ext cx="5760640" cy="706090"/>
          </a:xfrm>
        </p:spPr>
        <p:txBody>
          <a:bodyPr>
            <a:noAutofit/>
          </a:bodyPr>
          <a:lstStyle>
            <a:lvl1pPr>
              <a:defRPr sz="2800">
                <a:solidFill>
                  <a:schemeClr val="bg1">
                    <a:lumMod val="75000"/>
                  </a:schemeClr>
                </a:solidFill>
              </a:defRPr>
            </a:lvl1pPr>
          </a:lstStyle>
          <a:p>
            <a:r>
              <a:rPr lang="es-ES" dirty="0" smtClean="0"/>
              <a:t>Haga clic para modificar el estilo de título del patrón</a:t>
            </a:r>
            <a:endParaRPr lang="es-CO" dirty="0"/>
          </a:p>
        </p:txBody>
      </p:sp>
      <p:sp>
        <p:nvSpPr>
          <p:cNvPr id="3" name="2 Marcador de contenido"/>
          <p:cNvSpPr>
            <a:spLocks noGrp="1"/>
          </p:cNvSpPr>
          <p:nvPr>
            <p:ph idx="1"/>
          </p:nvPr>
        </p:nvSpPr>
        <p:spPr>
          <a:xfrm>
            <a:off x="107504" y="908720"/>
            <a:ext cx="8928992" cy="5328592"/>
          </a:xfrm>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CO" dirty="0"/>
          </a:p>
        </p:txBody>
      </p:sp>
      <p:sp>
        <p:nvSpPr>
          <p:cNvPr id="5" name="4 Marcador de pie de página"/>
          <p:cNvSpPr>
            <a:spLocks noGrp="1"/>
          </p:cNvSpPr>
          <p:nvPr>
            <p:ph type="ftr" sz="quarter" idx="11"/>
          </p:nvPr>
        </p:nvSpPr>
        <p:spPr>
          <a:xfrm>
            <a:off x="107504" y="6492875"/>
            <a:ext cx="5472608" cy="365125"/>
          </a:xfrm>
        </p:spPr>
        <p:txBody>
          <a:bodyPr/>
          <a:lstStyle>
            <a:lvl1pPr>
              <a:defRPr>
                <a:solidFill>
                  <a:srgbClr val="FFC000"/>
                </a:solidFill>
              </a:defRPr>
            </a:lvl1pPr>
          </a:lstStyle>
          <a:p>
            <a:r>
              <a:rPr lang="es-ES" smtClean="0"/>
              <a:t>Electrónica III</a:t>
            </a:r>
            <a:endParaRPr lang="es-CO" dirty="0"/>
          </a:p>
        </p:txBody>
      </p:sp>
    </p:spTree>
    <p:extLst>
      <p:ext uri="{BB962C8B-B14F-4D97-AF65-F5344CB8AC3E}">
        <p14:creationId xmlns:p14="http://schemas.microsoft.com/office/powerpoint/2010/main" val="1738265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smtClean="0"/>
              <a:t>Electrónica III</a:t>
            </a:r>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E5286-D88B-414E-A1DA-C6F6E16FBB7C}" type="slidenum">
              <a:rPr lang="es-CO" smtClean="0"/>
              <a:t>‹Nr.›</a:t>
            </a:fld>
            <a:endParaRPr lang="es-CO"/>
          </a:p>
        </p:txBody>
      </p:sp>
      <p:pic>
        <p:nvPicPr>
          <p:cNvPr id="3074" name="Picture 2" descr="C:\Users\Usuario\Desktop\Fondo presentacion.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084" y="-27384"/>
            <a:ext cx="9180513" cy="68853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96437416"/>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0.png"/><Relationship Id="rId3" Type="http://schemas.openxmlformats.org/officeDocument/2006/relationships/image" Target="../media/image2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gif"/><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gif"/><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ctrTitle"/>
          </p:nvPr>
        </p:nvSpPr>
        <p:spPr>
          <a:xfrm>
            <a:off x="251520" y="2996952"/>
            <a:ext cx="7924800" cy="1143000"/>
          </a:xfrm>
        </p:spPr>
        <p:txBody>
          <a:bodyPr>
            <a:normAutofit fontScale="90000"/>
          </a:bodyPr>
          <a:lstStyle/>
          <a:p>
            <a:r>
              <a:rPr lang="es-CO" sz="4800" dirty="0" smtClean="0">
                <a:solidFill>
                  <a:schemeClr val="bg1">
                    <a:lumMod val="85000"/>
                  </a:schemeClr>
                </a:solidFill>
                <a:latin typeface="Franklin Gothic Demi" pitchFamily="34" charset="0"/>
              </a:rPr>
              <a:t>II. </a:t>
            </a:r>
            <a:r>
              <a:rPr lang="es-ES" sz="4800" dirty="0" smtClean="0">
                <a:solidFill>
                  <a:schemeClr val="bg1">
                    <a:lumMod val="85000"/>
                  </a:schemeClr>
                </a:solidFill>
                <a:latin typeface="Franklin Gothic Demi" pitchFamily="34" charset="0"/>
              </a:rPr>
              <a:t>Operaciones Básicas con </a:t>
            </a:r>
            <a:r>
              <a:rPr lang="es-ES" sz="4800" dirty="0" err="1" smtClean="0">
                <a:solidFill>
                  <a:schemeClr val="bg1">
                    <a:lumMod val="85000"/>
                  </a:schemeClr>
                </a:solidFill>
                <a:latin typeface="Franklin Gothic Demi" pitchFamily="34" charset="0"/>
              </a:rPr>
              <a:t>Op</a:t>
            </a:r>
            <a:r>
              <a:rPr lang="es-ES" sz="4800" dirty="0" smtClean="0">
                <a:solidFill>
                  <a:schemeClr val="bg1">
                    <a:lumMod val="85000"/>
                  </a:schemeClr>
                </a:solidFill>
                <a:latin typeface="Franklin Gothic Demi" pitchFamily="34" charset="0"/>
              </a:rPr>
              <a:t>. </a:t>
            </a:r>
            <a:r>
              <a:rPr lang="es-ES" sz="4800" dirty="0" err="1" smtClean="0">
                <a:solidFill>
                  <a:schemeClr val="bg1">
                    <a:lumMod val="85000"/>
                  </a:schemeClr>
                </a:solidFill>
                <a:latin typeface="Franklin Gothic Demi" pitchFamily="34" charset="0"/>
              </a:rPr>
              <a:t>Amp</a:t>
            </a:r>
            <a:r>
              <a:rPr lang="es-ES" sz="4800" dirty="0" smtClean="0">
                <a:solidFill>
                  <a:schemeClr val="bg1">
                    <a:lumMod val="85000"/>
                  </a:schemeClr>
                </a:solidFill>
                <a:latin typeface="Franklin Gothic Demi" pitchFamily="34" charset="0"/>
              </a:rPr>
              <a:t>.</a:t>
            </a:r>
            <a:endParaRPr lang="es-CO" sz="4800" dirty="0">
              <a:solidFill>
                <a:schemeClr val="bg1">
                  <a:lumMod val="85000"/>
                </a:schemeClr>
              </a:solidFill>
              <a:latin typeface="Franklin Gothic Demi" pitchFamily="34" charset="0"/>
            </a:endParaRPr>
          </a:p>
        </p:txBody>
      </p:sp>
      <p:sp>
        <p:nvSpPr>
          <p:cNvPr id="7" name="2 Subtítulo"/>
          <p:cNvSpPr>
            <a:spLocks noGrp="1"/>
          </p:cNvSpPr>
          <p:nvPr>
            <p:ph type="subTitle" idx="1"/>
          </p:nvPr>
        </p:nvSpPr>
        <p:spPr>
          <a:xfrm>
            <a:off x="1987624" y="5661248"/>
            <a:ext cx="6400800" cy="1101824"/>
          </a:xfrm>
        </p:spPr>
        <p:txBody>
          <a:bodyPr>
            <a:normAutofit fontScale="92500" lnSpcReduction="20000"/>
          </a:bodyPr>
          <a:lstStyle/>
          <a:p>
            <a:pPr lvl="0" fontAlgn="base">
              <a:spcBef>
                <a:spcPct val="0"/>
              </a:spcBef>
              <a:spcAft>
                <a:spcPct val="0"/>
              </a:spcAft>
            </a:pPr>
            <a:r>
              <a:rPr lang="es-CO" sz="2800" dirty="0" smtClean="0">
                <a:solidFill>
                  <a:schemeClr val="bg1">
                    <a:lumMod val="85000"/>
                  </a:schemeClr>
                </a:solidFill>
                <a:effectLst>
                  <a:outerShdw blurRad="38100" dist="38100" dir="2700000" algn="tl">
                    <a:srgbClr val="000000">
                      <a:alpha val="43137"/>
                    </a:srgbClr>
                  </a:outerShdw>
                </a:effectLst>
                <a:latin typeface="Franklin Gothic Demi" pitchFamily="34" charset="0"/>
              </a:rPr>
              <a:t>Ing. Andrés Álvarez </a:t>
            </a:r>
            <a:r>
              <a:rPr lang="es-CO" sz="2800" dirty="0">
                <a:solidFill>
                  <a:schemeClr val="bg1">
                    <a:lumMod val="85000"/>
                  </a:schemeClr>
                </a:solidFill>
                <a:effectLst>
                  <a:outerShdw blurRad="38100" dist="38100" dir="2700000" algn="tl">
                    <a:srgbClr val="000000">
                      <a:alpha val="43137"/>
                    </a:srgbClr>
                  </a:outerShdw>
                </a:effectLst>
                <a:latin typeface="Franklin Gothic Demi" pitchFamily="34" charset="0"/>
              </a:rPr>
              <a:t>Camargo MS.c(c) </a:t>
            </a:r>
          </a:p>
          <a:p>
            <a:pPr lvl="0" fontAlgn="base">
              <a:spcBef>
                <a:spcPct val="0"/>
              </a:spcBef>
              <a:spcAft>
                <a:spcPct val="0"/>
              </a:spcAft>
            </a:pPr>
            <a:r>
              <a:rPr lang="es-CO" sz="2800" dirty="0">
                <a:solidFill>
                  <a:schemeClr val="bg1">
                    <a:lumMod val="85000"/>
                  </a:schemeClr>
                </a:solidFill>
                <a:effectLst>
                  <a:outerShdw blurRad="38100" dist="38100" dir="2700000" algn="tl">
                    <a:srgbClr val="000000">
                      <a:alpha val="43137"/>
                    </a:srgbClr>
                  </a:outerShdw>
                </a:effectLst>
                <a:latin typeface="Franklin Gothic Demi" pitchFamily="34" charset="0"/>
              </a:rPr>
              <a:t>Universidad Santo Tomás </a:t>
            </a:r>
            <a:endParaRPr lang="es-CO" sz="2800" dirty="0" smtClean="0">
              <a:solidFill>
                <a:schemeClr val="bg1">
                  <a:lumMod val="85000"/>
                </a:schemeClr>
              </a:solidFill>
              <a:effectLst>
                <a:outerShdw blurRad="38100" dist="38100" dir="2700000" algn="tl">
                  <a:srgbClr val="000000">
                    <a:alpha val="43137"/>
                  </a:srgbClr>
                </a:outerShdw>
              </a:effectLst>
              <a:latin typeface="Franklin Gothic Demi" pitchFamily="34" charset="0"/>
            </a:endParaRPr>
          </a:p>
          <a:p>
            <a:pPr lvl="0" fontAlgn="base">
              <a:spcBef>
                <a:spcPct val="0"/>
              </a:spcBef>
              <a:spcAft>
                <a:spcPct val="0"/>
              </a:spcAft>
            </a:pPr>
            <a:r>
              <a:rPr lang="es-CO" sz="2800" dirty="0" smtClean="0">
                <a:solidFill>
                  <a:schemeClr val="bg1">
                    <a:lumMod val="85000"/>
                  </a:schemeClr>
                </a:solidFill>
                <a:effectLst>
                  <a:outerShdw blurRad="38100" dist="38100" dir="2700000" algn="tl">
                    <a:srgbClr val="000000">
                      <a:alpha val="43137"/>
                    </a:srgbClr>
                  </a:outerShdw>
                </a:effectLst>
                <a:latin typeface="Franklin Gothic Demi" pitchFamily="34" charset="0"/>
              </a:rPr>
              <a:t>Seccional Tunja </a:t>
            </a:r>
            <a:endParaRPr lang="es-CO" sz="2800" dirty="0">
              <a:solidFill>
                <a:schemeClr val="bg1">
                  <a:lumMod val="85000"/>
                </a:schemeClr>
              </a:solidFill>
              <a:effectLst>
                <a:outerShdw blurRad="38100" dist="38100" dir="2700000" algn="tl">
                  <a:srgbClr val="000000">
                    <a:alpha val="43137"/>
                  </a:srgbClr>
                </a:outerShdw>
              </a:effectLst>
              <a:latin typeface="Franklin Gothic Demi" pitchFamily="34" charset="0"/>
            </a:endParaRPr>
          </a:p>
        </p:txBody>
      </p:sp>
      <p:sp>
        <p:nvSpPr>
          <p:cNvPr id="4" name="1 Título"/>
          <p:cNvSpPr txBox="1">
            <a:spLocks/>
          </p:cNvSpPr>
          <p:nvPr/>
        </p:nvSpPr>
        <p:spPr>
          <a:xfrm>
            <a:off x="4139952" y="44624"/>
            <a:ext cx="4248472" cy="141277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bg1">
                    <a:lumMod val="75000"/>
                  </a:schemeClr>
                </a:solidFill>
                <a:latin typeface="+mj-lt"/>
                <a:ea typeface="+mj-ea"/>
                <a:cs typeface="+mj-cs"/>
              </a:defRPr>
            </a:lvl1pPr>
          </a:lstStyle>
          <a:p>
            <a:r>
              <a:rPr lang="es-ES" dirty="0" smtClean="0">
                <a:solidFill>
                  <a:schemeClr val="bg1">
                    <a:lumMod val="85000"/>
                  </a:schemeClr>
                </a:solidFill>
                <a:latin typeface="Franklin Gothic Demi" pitchFamily="34" charset="0"/>
              </a:rPr>
              <a:t>Electrónica III y Laboratorio</a:t>
            </a:r>
            <a:endParaRPr lang="es-CO" dirty="0">
              <a:solidFill>
                <a:schemeClr val="bg1">
                  <a:lumMod val="85000"/>
                </a:schemeClr>
              </a:solidFill>
              <a:latin typeface="Franklin Gothic Demi" pitchFamily="34" charset="0"/>
            </a:endParaRPr>
          </a:p>
        </p:txBody>
      </p:sp>
    </p:spTree>
    <p:extLst>
      <p:ext uri="{BB962C8B-B14F-4D97-AF65-F5344CB8AC3E}">
        <p14:creationId xmlns:p14="http://schemas.microsoft.com/office/powerpoint/2010/main" val="1560073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CO" smtClean="0"/>
              <a:t>Electrónica III</a:t>
            </a:r>
            <a:endParaRPr lang="es-CO" dirty="0"/>
          </a:p>
        </p:txBody>
      </p:sp>
      <p:sp>
        <p:nvSpPr>
          <p:cNvPr id="5"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Sumador Inversor</a:t>
            </a:r>
            <a:endParaRPr lang="es-CO" dirty="0">
              <a:solidFill>
                <a:schemeClr val="bg1">
                  <a:lumMod val="85000"/>
                </a:schemeClr>
              </a:solidFill>
            </a:endParaRPr>
          </a:p>
        </p:txBody>
      </p:sp>
      <p:sp>
        <p:nvSpPr>
          <p:cNvPr id="10" name="Marcador de contenido 2"/>
          <p:cNvSpPr txBox="1">
            <a:spLocks/>
          </p:cNvSpPr>
          <p:nvPr/>
        </p:nvSpPr>
        <p:spPr>
          <a:xfrm>
            <a:off x="179512" y="980728"/>
            <a:ext cx="8712968"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CO" dirty="0"/>
          </a:p>
        </p:txBody>
      </p:sp>
      <p:sp>
        <p:nvSpPr>
          <p:cNvPr id="12" name="Marcador de contenido 2"/>
          <p:cNvSpPr txBox="1">
            <a:spLocks/>
          </p:cNvSpPr>
          <p:nvPr/>
        </p:nvSpPr>
        <p:spPr>
          <a:xfrm>
            <a:off x="107504" y="871488"/>
            <a:ext cx="4123580" cy="54378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ES_tradnl" dirty="0"/>
              <a:t>En esta aplicación la tensión de entrada, se aplica al terminal </a:t>
            </a:r>
            <a:r>
              <a:rPr lang="es-ES_tradnl" dirty="0" smtClean="0"/>
              <a:t>no inversor y </a:t>
            </a:r>
            <a:r>
              <a:rPr lang="es-ES_tradnl" dirty="0"/>
              <a:t>mediante un sencillo divisor de tensión se realimenta la salida al terminal inversor.</a:t>
            </a:r>
            <a:endParaRPr lang="es-CO" dirty="0" smtClean="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836712"/>
            <a:ext cx="4661396" cy="5341648"/>
          </a:xfrm>
          <a:prstGeom prst="rect">
            <a:avLst/>
          </a:prstGeom>
        </p:spPr>
      </p:pic>
    </p:spTree>
    <p:extLst>
      <p:ext uri="{BB962C8B-B14F-4D97-AF65-F5344CB8AC3E}">
        <p14:creationId xmlns:p14="http://schemas.microsoft.com/office/powerpoint/2010/main" val="53533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Sumador Inversor </a:t>
            </a:r>
            <a:endParaRPr lang="es-CO" dirty="0">
              <a:solidFill>
                <a:schemeClr val="bg1">
                  <a:lumMod val="85000"/>
                </a:schemeClr>
              </a:solidFill>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836712"/>
            <a:ext cx="4661396" cy="5341648"/>
          </a:xfrm>
          <a:prstGeom prst="rect">
            <a:avLst/>
          </a:prstGeom>
        </p:spPr>
      </p:pic>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r="66179"/>
          <a:stretch/>
        </p:blipFill>
        <p:spPr>
          <a:xfrm>
            <a:off x="971600" y="836712"/>
            <a:ext cx="2448272" cy="944364"/>
          </a:xfrm>
          <a:prstGeom prst="rect">
            <a:avLst/>
          </a:prstGeom>
        </p:spPr>
      </p:pic>
      <p:pic>
        <p:nvPicPr>
          <p:cNvPr id="11" name="Imagen 10"/>
          <p:cNvPicPr>
            <a:picLocks noChangeAspect="1"/>
          </p:cNvPicPr>
          <p:nvPr/>
        </p:nvPicPr>
        <p:blipFill rotWithShape="1">
          <a:blip r:embed="rId3">
            <a:extLst>
              <a:ext uri="{28A0092B-C50C-407E-A947-70E740481C1C}">
                <a14:useLocalDpi xmlns:a14="http://schemas.microsoft.com/office/drawing/2010/main" val="0"/>
              </a:ext>
            </a:extLst>
          </a:blip>
          <a:srcRect l="40053" r="14190"/>
          <a:stretch/>
        </p:blipFill>
        <p:spPr>
          <a:xfrm>
            <a:off x="539552" y="1781076"/>
            <a:ext cx="3312368" cy="944364"/>
          </a:xfrm>
          <a:prstGeom prst="rect">
            <a:avLst/>
          </a:prstGeom>
        </p:spPr>
      </p:pic>
      <p:pic>
        <p:nvPicPr>
          <p:cNvPr id="12" name="Imagen 11"/>
          <p:cNvPicPr>
            <a:picLocks noChangeAspect="1"/>
          </p:cNvPicPr>
          <p:nvPr/>
        </p:nvPicPr>
        <p:blipFill rotWithShape="1">
          <a:blip r:embed="rId3">
            <a:extLst>
              <a:ext uri="{28A0092B-C50C-407E-A947-70E740481C1C}">
                <a14:useLocalDpi xmlns:a14="http://schemas.microsoft.com/office/drawing/2010/main" val="0"/>
              </a:ext>
            </a:extLst>
          </a:blip>
          <a:srcRect l="87536" r="2517"/>
          <a:stretch/>
        </p:blipFill>
        <p:spPr>
          <a:xfrm>
            <a:off x="1835696" y="2852936"/>
            <a:ext cx="720080" cy="944364"/>
          </a:xfrm>
          <a:prstGeom prst="rect">
            <a:avLst/>
          </a:prstGeom>
        </p:spPr>
      </p:pic>
      <p:pic>
        <p:nvPicPr>
          <p:cNvPr id="13" name="Imagen 12"/>
          <p:cNvPicPr>
            <a:picLocks noChangeAspect="1"/>
          </p:cNvPicPr>
          <p:nvPr/>
        </p:nvPicPr>
        <p:blipFill rotWithShape="1">
          <a:blip r:embed="rId4">
            <a:extLst>
              <a:ext uri="{28A0092B-C50C-407E-A947-70E740481C1C}">
                <a14:useLocalDpi xmlns:a14="http://schemas.microsoft.com/office/drawing/2010/main" val="0"/>
              </a:ext>
            </a:extLst>
          </a:blip>
          <a:srcRect l="-1" t="5051" r="1247" b="7305"/>
          <a:stretch/>
        </p:blipFill>
        <p:spPr>
          <a:xfrm>
            <a:off x="258001" y="3924796"/>
            <a:ext cx="3953959" cy="860400"/>
          </a:xfrm>
          <a:prstGeom prst="rect">
            <a:avLst/>
          </a:prstGeom>
        </p:spPr>
      </p:pic>
      <p:pic>
        <p:nvPicPr>
          <p:cNvPr id="15" name="Imagen 14"/>
          <p:cNvPicPr>
            <a:picLocks noChangeAspect="1"/>
          </p:cNvPicPr>
          <p:nvPr/>
        </p:nvPicPr>
        <p:blipFill rotWithShape="1">
          <a:blip r:embed="rId5">
            <a:extLst>
              <a:ext uri="{28A0092B-C50C-407E-A947-70E740481C1C}">
                <a14:useLocalDpi xmlns:a14="http://schemas.microsoft.com/office/drawing/2010/main" val="0"/>
              </a:ext>
            </a:extLst>
          </a:blip>
          <a:srcRect l="2507"/>
          <a:stretch/>
        </p:blipFill>
        <p:spPr>
          <a:xfrm>
            <a:off x="1259632" y="5200627"/>
            <a:ext cx="1921613" cy="888574"/>
          </a:xfrm>
          <a:prstGeom prst="rect">
            <a:avLst/>
          </a:prstGeom>
        </p:spPr>
      </p:pic>
      <p:sp>
        <p:nvSpPr>
          <p:cNvPr id="14"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39659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CO"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Sumador  no Inversor</a:t>
            </a:r>
            <a:endParaRPr lang="es-CO" dirty="0">
              <a:solidFill>
                <a:schemeClr val="bg1">
                  <a:lumMod val="85000"/>
                </a:schemeClr>
              </a:solidFill>
            </a:endParaRPr>
          </a:p>
        </p:txBody>
      </p:sp>
      <p:sp>
        <p:nvSpPr>
          <p:cNvPr id="10" name="Marcador de contenido 2"/>
          <p:cNvSpPr txBox="1">
            <a:spLocks/>
          </p:cNvSpPr>
          <p:nvPr/>
        </p:nvSpPr>
        <p:spPr>
          <a:xfrm>
            <a:off x="179512" y="980728"/>
            <a:ext cx="8712968"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CO" dirty="0"/>
          </a:p>
        </p:txBody>
      </p:sp>
      <p:sp>
        <p:nvSpPr>
          <p:cNvPr id="12" name="Marcador de contenido 2"/>
          <p:cNvSpPr txBox="1">
            <a:spLocks/>
          </p:cNvSpPr>
          <p:nvPr/>
        </p:nvSpPr>
        <p:spPr>
          <a:xfrm>
            <a:off x="107504" y="871488"/>
            <a:ext cx="3816424" cy="54378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ES_tradnl" dirty="0" smtClean="0"/>
              <a:t>En esta aplicación, la salida </a:t>
            </a:r>
            <a:r>
              <a:rPr lang="es-ES_tradnl" dirty="0"/>
              <a:t>es de polaridad opuesta a la suma de las señales de entrada.</a:t>
            </a:r>
            <a:endParaRPr lang="es-CO" dirty="0" smtClean="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871488"/>
            <a:ext cx="4716016" cy="5293816"/>
          </a:xfrm>
          <a:prstGeom prst="rect">
            <a:avLst/>
          </a:prstGeom>
        </p:spPr>
      </p:pic>
      <p:sp>
        <p:nvSpPr>
          <p:cNvPr id="9"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194563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CO"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Sumador  no Inversor</a:t>
            </a:r>
            <a:endParaRPr lang="es-CO" dirty="0">
              <a:solidFill>
                <a:schemeClr val="bg1">
                  <a:lumMod val="85000"/>
                </a:schemeClr>
              </a:solidFill>
            </a:endParaRPr>
          </a:p>
        </p:txBody>
      </p:sp>
      <p:sp>
        <p:nvSpPr>
          <p:cNvPr id="10" name="Marcador de contenido 2"/>
          <p:cNvSpPr txBox="1">
            <a:spLocks/>
          </p:cNvSpPr>
          <p:nvPr/>
        </p:nvSpPr>
        <p:spPr>
          <a:xfrm>
            <a:off x="179512" y="980728"/>
            <a:ext cx="8712968"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CO"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871488"/>
            <a:ext cx="4716016" cy="5293816"/>
          </a:xfrm>
          <a:prstGeom prst="rect">
            <a:avLst/>
          </a:prstGeom>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l="650"/>
          <a:stretch/>
        </p:blipFill>
        <p:spPr>
          <a:xfrm>
            <a:off x="107505" y="1164283"/>
            <a:ext cx="4320480" cy="792088"/>
          </a:xfrm>
          <a:prstGeom prst="rect">
            <a:avLst/>
          </a:prstGeom>
        </p:spPr>
      </p:pic>
      <p:pic>
        <p:nvPicPr>
          <p:cNvPr id="7" name="Imagen 6"/>
          <p:cNvPicPr>
            <a:picLocks noChangeAspect="1"/>
          </p:cNvPicPr>
          <p:nvPr/>
        </p:nvPicPr>
        <p:blipFill rotWithShape="1">
          <a:blip r:embed="rId5">
            <a:extLst>
              <a:ext uri="{28A0092B-C50C-407E-A947-70E740481C1C}">
                <a14:useLocalDpi xmlns:a14="http://schemas.microsoft.com/office/drawing/2010/main" val="0"/>
              </a:ext>
            </a:extLst>
          </a:blip>
          <a:srcRect t="2750" b="67719"/>
          <a:stretch/>
        </p:blipFill>
        <p:spPr>
          <a:xfrm>
            <a:off x="1331640" y="2139926"/>
            <a:ext cx="2224649" cy="447290"/>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t="51000" b="1750"/>
          <a:stretch/>
        </p:blipFill>
        <p:spPr>
          <a:xfrm>
            <a:off x="1423073" y="2805784"/>
            <a:ext cx="2041777" cy="656834"/>
          </a:xfrm>
          <a:prstGeom prst="rect">
            <a:avLst/>
          </a:prstGeom>
        </p:spPr>
      </p:pic>
      <p:pic>
        <p:nvPicPr>
          <p:cNvPr id="8" name="Imagen 7"/>
          <p:cNvPicPr>
            <a:picLocks noChangeAspect="1"/>
          </p:cNvPicPr>
          <p:nvPr/>
        </p:nvPicPr>
        <p:blipFill rotWithShape="1">
          <a:blip r:embed="rId6">
            <a:extLst>
              <a:ext uri="{28A0092B-C50C-407E-A947-70E740481C1C}">
                <a14:useLocalDpi xmlns:a14="http://schemas.microsoft.com/office/drawing/2010/main" val="0"/>
              </a:ext>
            </a:extLst>
          </a:blip>
          <a:srcRect r="59374"/>
          <a:stretch/>
        </p:blipFill>
        <p:spPr>
          <a:xfrm>
            <a:off x="1080709" y="3782031"/>
            <a:ext cx="2726507" cy="885183"/>
          </a:xfrm>
          <a:prstGeom prst="rect">
            <a:avLst/>
          </a:prstGeom>
        </p:spPr>
      </p:pic>
      <p:pic>
        <p:nvPicPr>
          <p:cNvPr id="14" name="Imagen 13"/>
          <p:cNvPicPr>
            <a:picLocks noChangeAspect="1"/>
          </p:cNvPicPr>
          <p:nvPr/>
        </p:nvPicPr>
        <p:blipFill rotWithShape="1">
          <a:blip r:embed="rId6">
            <a:extLst>
              <a:ext uri="{28A0092B-C50C-407E-A947-70E740481C1C}">
                <a14:useLocalDpi xmlns:a14="http://schemas.microsoft.com/office/drawing/2010/main" val="0"/>
              </a:ext>
            </a:extLst>
          </a:blip>
          <a:srcRect l="44763" r="517"/>
          <a:stretch/>
        </p:blipFill>
        <p:spPr>
          <a:xfrm>
            <a:off x="607759" y="4729135"/>
            <a:ext cx="3672408" cy="885183"/>
          </a:xfrm>
          <a:prstGeom prst="rect">
            <a:avLst/>
          </a:prstGeom>
        </p:spPr>
      </p:pic>
      <p:sp>
        <p:nvSpPr>
          <p:cNvPr id="13"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71803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CO"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Integrador</a:t>
            </a:r>
            <a:endParaRPr lang="es-CO" dirty="0">
              <a:solidFill>
                <a:schemeClr val="bg1">
                  <a:lumMod val="85000"/>
                </a:schemeClr>
              </a:solidFill>
            </a:endParaRPr>
          </a:p>
        </p:txBody>
      </p:sp>
      <p:sp>
        <p:nvSpPr>
          <p:cNvPr id="10" name="Marcador de contenido 2"/>
          <p:cNvSpPr txBox="1">
            <a:spLocks/>
          </p:cNvSpPr>
          <p:nvPr/>
        </p:nvSpPr>
        <p:spPr>
          <a:xfrm>
            <a:off x="179512" y="980728"/>
            <a:ext cx="8712968"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CO" dirty="0"/>
          </a:p>
        </p:txBody>
      </p:sp>
      <p:sp>
        <p:nvSpPr>
          <p:cNvPr id="12" name="Marcador de contenido 2"/>
          <p:cNvSpPr txBox="1">
            <a:spLocks/>
          </p:cNvSpPr>
          <p:nvPr/>
        </p:nvSpPr>
        <p:spPr>
          <a:xfrm>
            <a:off x="107504" y="1087512"/>
            <a:ext cx="3960440" cy="4933776"/>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eaLnBrk="0" fontAlgn="base" hangingPunct="0">
              <a:spcBef>
                <a:spcPct val="0"/>
              </a:spcBef>
              <a:spcAft>
                <a:spcPct val="0"/>
              </a:spcAft>
              <a:buNone/>
            </a:pPr>
            <a:r>
              <a:rPr lang="es-ES_tradnl" altLang="es-ES_tradnl" dirty="0">
                <a:latin typeface="Franklin Gothic Medium" charset="0"/>
                <a:ea typeface="Franklin Gothic Medium" charset="0"/>
                <a:cs typeface="Franklin Gothic Medium" charset="0"/>
              </a:rPr>
              <a:t>Este montaje integra e invierte la señal de </a:t>
            </a:r>
            <a:r>
              <a:rPr lang="es-ES_tradnl" altLang="es-ES_tradnl" dirty="0" smtClean="0">
                <a:latin typeface="Franklin Gothic Medium" charset="0"/>
                <a:ea typeface="Franklin Gothic Medium" charset="0"/>
                <a:cs typeface="Franklin Gothic Medium" charset="0"/>
              </a:rPr>
              <a:t>entrada</a:t>
            </a:r>
            <a:r>
              <a:rPr lang="es-ES_tradnl" altLang="es-ES_tradnl" sz="3600" dirty="0" smtClean="0">
                <a:latin typeface="Franklin Gothic Medium" charset="0"/>
                <a:ea typeface="Franklin Gothic Medium" charset="0"/>
                <a:cs typeface="Franklin Gothic Medium" charset="0"/>
              </a:rPr>
              <a:t>.</a:t>
            </a:r>
          </a:p>
          <a:p>
            <a:pPr marL="0" lvl="0" indent="0" algn="just" eaLnBrk="0" fontAlgn="base" hangingPunct="0">
              <a:spcBef>
                <a:spcPct val="0"/>
              </a:spcBef>
              <a:spcAft>
                <a:spcPct val="0"/>
              </a:spcAft>
              <a:buNone/>
            </a:pPr>
            <a:endParaRPr lang="es-ES_tradnl" altLang="es-ES_tradnl" sz="3600" dirty="0">
              <a:latin typeface="Franklin Gothic Medium" charset="0"/>
              <a:ea typeface="Franklin Gothic Medium" charset="0"/>
              <a:cs typeface="Franklin Gothic Medium" charset="0"/>
            </a:endParaRPr>
          </a:p>
          <a:p>
            <a:pPr marL="0" indent="0" algn="just">
              <a:buNone/>
            </a:pPr>
            <a:r>
              <a:rPr lang="es-ES_tradnl" dirty="0">
                <a:latin typeface="Franklin Gothic Medium" charset="0"/>
                <a:ea typeface="Franklin Gothic Medium" charset="0"/>
                <a:cs typeface="Franklin Gothic Medium" charset="0"/>
              </a:rPr>
              <a:t>Este circuito se usa de forma combinada en sistemas retroalimentados que son modelos basados en variables de estado (valores que definen el estado actual del sistema) donde el integrador conserva una variable de estado en el voltaje </a:t>
            </a:r>
            <a:r>
              <a:rPr lang="es-ES_tradnl" dirty="0" smtClean="0">
                <a:latin typeface="Franklin Gothic Medium" charset="0"/>
                <a:ea typeface="Franklin Gothic Medium" charset="0"/>
                <a:cs typeface="Franklin Gothic Medium" charset="0"/>
              </a:rPr>
              <a:t>de su condensador.</a:t>
            </a:r>
            <a:endParaRPr lang="es-ES_tradnl" altLang="es-ES_tradnl" dirty="0">
              <a:latin typeface="Arial" charset="0"/>
            </a:endParaRPr>
          </a:p>
        </p:txBody>
      </p:sp>
      <p:sp>
        <p:nvSpPr>
          <p:cNvPr id="7" name="AutoShape 2" descr="\displaystyle V_{i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9" name="AutoShape 4" descr="\displaystyle V_{in}}"/>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15" name="Imagen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1877132"/>
            <a:ext cx="5004048" cy="3426544"/>
          </a:xfrm>
          <a:prstGeom prst="rect">
            <a:avLst/>
          </a:prstGeom>
        </p:spPr>
      </p:pic>
      <p:sp>
        <p:nvSpPr>
          <p:cNvPr id="11"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44795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blinds(horizontal)">
                                      <p:cBhvr>
                                        <p:cTn id="16"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CO"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Integrador</a:t>
            </a:r>
            <a:endParaRPr lang="es-CO" dirty="0">
              <a:solidFill>
                <a:schemeClr val="bg1">
                  <a:lumMod val="85000"/>
                </a:schemeClr>
              </a:solidFill>
            </a:endParaRPr>
          </a:p>
        </p:txBody>
      </p:sp>
      <p:sp>
        <p:nvSpPr>
          <p:cNvPr id="10" name="Marcador de contenido 2"/>
          <p:cNvSpPr txBox="1">
            <a:spLocks/>
          </p:cNvSpPr>
          <p:nvPr/>
        </p:nvSpPr>
        <p:spPr>
          <a:xfrm>
            <a:off x="179512" y="980728"/>
            <a:ext cx="8712968"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CO" dirty="0"/>
          </a:p>
        </p:txBody>
      </p:sp>
      <p:sp>
        <p:nvSpPr>
          <p:cNvPr id="7" name="AutoShape 2" descr="\displaystyle V_{i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9" name="AutoShape 4" descr="\displaystyle V_{in}}"/>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15" name="Imagen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1877132"/>
            <a:ext cx="5004048" cy="342654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1693410"/>
            <a:ext cx="3874385" cy="1045183"/>
          </a:xfrm>
          <a:prstGeom prst="rect">
            <a:avLst/>
          </a:prstGeom>
        </p:spPr>
      </p:pic>
      <p:sp>
        <p:nvSpPr>
          <p:cNvPr id="11"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4080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CO"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Derivador</a:t>
            </a:r>
            <a:endParaRPr lang="es-CO" dirty="0">
              <a:solidFill>
                <a:schemeClr val="bg1">
                  <a:lumMod val="85000"/>
                </a:schemeClr>
              </a:solidFill>
            </a:endParaRPr>
          </a:p>
        </p:txBody>
      </p:sp>
      <p:sp>
        <p:nvSpPr>
          <p:cNvPr id="10" name="Marcador de contenido 2"/>
          <p:cNvSpPr txBox="1">
            <a:spLocks/>
          </p:cNvSpPr>
          <p:nvPr/>
        </p:nvSpPr>
        <p:spPr>
          <a:xfrm>
            <a:off x="179512" y="980728"/>
            <a:ext cx="8712968"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CO" dirty="0"/>
          </a:p>
        </p:txBody>
      </p:sp>
      <p:sp>
        <p:nvSpPr>
          <p:cNvPr id="12" name="Marcador de contenido 2"/>
          <p:cNvSpPr txBox="1">
            <a:spLocks/>
          </p:cNvSpPr>
          <p:nvPr/>
        </p:nvSpPr>
        <p:spPr>
          <a:xfrm>
            <a:off x="107504" y="871488"/>
            <a:ext cx="3960440" cy="5437832"/>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eaLnBrk="0" fontAlgn="base" hangingPunct="0">
              <a:spcBef>
                <a:spcPct val="0"/>
              </a:spcBef>
              <a:spcAft>
                <a:spcPct val="0"/>
              </a:spcAft>
              <a:buNone/>
            </a:pPr>
            <a:r>
              <a:rPr lang="es-ES_tradnl" dirty="0"/>
              <a:t>Este circuito deriva e invierte la señal de </a:t>
            </a:r>
            <a:r>
              <a:rPr lang="es-ES_tradnl" dirty="0" smtClean="0"/>
              <a:t>entrada.</a:t>
            </a:r>
          </a:p>
          <a:p>
            <a:pPr marL="0" lvl="0" indent="0" algn="just" eaLnBrk="0" fontAlgn="base" hangingPunct="0">
              <a:spcBef>
                <a:spcPct val="0"/>
              </a:spcBef>
              <a:spcAft>
                <a:spcPct val="0"/>
              </a:spcAft>
              <a:buNone/>
            </a:pPr>
            <a:endParaRPr lang="es-ES_tradnl" altLang="es-ES_tradnl" sz="3600" dirty="0">
              <a:latin typeface="Franklin Gothic Medium" charset="0"/>
              <a:ea typeface="Franklin Gothic Medium" charset="0"/>
              <a:cs typeface="Franklin Gothic Medium" charset="0"/>
            </a:endParaRPr>
          </a:p>
          <a:p>
            <a:pPr marL="0" indent="0" algn="just">
              <a:buNone/>
            </a:pPr>
            <a:r>
              <a:rPr lang="es-ES_tradnl" dirty="0"/>
              <a:t>este circuito también se usa como filtro, sin embargo no es estable</a:t>
            </a:r>
            <a:r>
              <a:rPr lang="es-ES_tradnl" dirty="0" smtClean="0"/>
              <a:t>.</a:t>
            </a:r>
          </a:p>
          <a:p>
            <a:pPr marL="0" indent="0" algn="just">
              <a:buNone/>
            </a:pPr>
            <a:endParaRPr lang="es-ES_tradnl" dirty="0"/>
          </a:p>
          <a:p>
            <a:pPr marL="0" indent="0" algn="just">
              <a:buNone/>
            </a:pPr>
            <a:r>
              <a:rPr lang="es-ES_tradnl" dirty="0" smtClean="0"/>
              <a:t> </a:t>
            </a:r>
            <a:r>
              <a:rPr lang="es-ES_tradnl" dirty="0"/>
              <a:t>Esto se debe a que al amplificar más las señales de alta frecuencia, se termina amplificando mucho </a:t>
            </a:r>
            <a:r>
              <a:rPr lang="es-ES_tradnl" dirty="0" smtClean="0"/>
              <a:t>el ruido</a:t>
            </a:r>
            <a:r>
              <a:rPr lang="es-ES_tradnl" dirty="0"/>
              <a:t>.</a:t>
            </a:r>
            <a:br>
              <a:rPr lang="es-ES_tradnl" dirty="0"/>
            </a:br>
            <a:endParaRPr lang="es-ES_tradnl" altLang="es-ES_tradnl" dirty="0">
              <a:latin typeface="Arial" charset="0"/>
            </a:endParaRPr>
          </a:p>
        </p:txBody>
      </p:sp>
      <p:sp>
        <p:nvSpPr>
          <p:cNvPr id="7" name="AutoShape 2" descr="\displaystyle V_{i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9" name="AutoShape 4" descr="\displaystyle V_{in}}"/>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628800"/>
            <a:ext cx="4860032" cy="3456384"/>
          </a:xfrm>
          <a:prstGeom prst="rect">
            <a:avLst/>
          </a:prstGeom>
        </p:spPr>
      </p:pic>
      <p:sp>
        <p:nvSpPr>
          <p:cNvPr id="11"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110663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blinds(horizontal)">
                                      <p:cBhvr>
                                        <p:cTn id="16" dur="500"/>
                                        <p:tgtEl>
                                          <p:spTgt spid="1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blinds(horizontal)">
                                      <p:cBhvr>
                                        <p:cTn id="21"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CO"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Derivador</a:t>
            </a:r>
            <a:endParaRPr lang="es-CO" dirty="0">
              <a:solidFill>
                <a:schemeClr val="bg1">
                  <a:lumMod val="85000"/>
                </a:schemeClr>
              </a:solidFill>
            </a:endParaRPr>
          </a:p>
        </p:txBody>
      </p:sp>
      <p:sp>
        <p:nvSpPr>
          <p:cNvPr id="10" name="Marcador de contenido 2"/>
          <p:cNvSpPr txBox="1">
            <a:spLocks/>
          </p:cNvSpPr>
          <p:nvPr/>
        </p:nvSpPr>
        <p:spPr>
          <a:xfrm>
            <a:off x="179512" y="980728"/>
            <a:ext cx="8712968"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CO" dirty="0"/>
          </a:p>
        </p:txBody>
      </p:sp>
      <p:sp>
        <p:nvSpPr>
          <p:cNvPr id="7" name="AutoShape 2" descr="\displaystyle V_{i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9" name="AutoShape 4" descr="\displaystyle V_{in}}"/>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628800"/>
            <a:ext cx="4860032" cy="3456384"/>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88" y="1628800"/>
            <a:ext cx="2895104" cy="1017199"/>
          </a:xfrm>
          <a:prstGeom prst="rect">
            <a:avLst/>
          </a:prstGeom>
        </p:spPr>
      </p:pic>
      <p:sp>
        <p:nvSpPr>
          <p:cNvPr id="11"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187899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CO"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Exponencial y Logarítmico</a:t>
            </a:r>
            <a:endParaRPr lang="es-CO" dirty="0">
              <a:solidFill>
                <a:schemeClr val="bg1">
                  <a:lumMod val="85000"/>
                </a:schemeClr>
              </a:solidFill>
            </a:endParaRPr>
          </a:p>
        </p:txBody>
      </p:sp>
      <p:sp>
        <p:nvSpPr>
          <p:cNvPr id="10" name="Marcador de contenido 2"/>
          <p:cNvSpPr txBox="1">
            <a:spLocks/>
          </p:cNvSpPr>
          <p:nvPr/>
        </p:nvSpPr>
        <p:spPr>
          <a:xfrm>
            <a:off x="179512" y="980728"/>
            <a:ext cx="8712968"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CO" dirty="0"/>
          </a:p>
        </p:txBody>
      </p:sp>
      <p:sp>
        <p:nvSpPr>
          <p:cNvPr id="12" name="Marcador de contenido 2"/>
          <p:cNvSpPr txBox="1">
            <a:spLocks/>
          </p:cNvSpPr>
          <p:nvPr/>
        </p:nvSpPr>
        <p:spPr>
          <a:xfrm>
            <a:off x="107504" y="1241376"/>
            <a:ext cx="8784976" cy="50679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eaLnBrk="0" fontAlgn="base" hangingPunct="0">
              <a:spcBef>
                <a:spcPct val="0"/>
              </a:spcBef>
              <a:spcAft>
                <a:spcPct val="0"/>
              </a:spcAft>
              <a:buNone/>
            </a:pPr>
            <a:r>
              <a:rPr lang="es-ES_tradnl" dirty="0"/>
              <a:t>El logaritmo y su función inversa, la función exponencial, pueden ser implementados mediante amplificadores operacionales aprovechando el funcionamiento exponencial de un diodo, logrando una señal de salida proporcional al logaritmo o a la función exponencial a la señal de entrada.</a:t>
            </a:r>
            <a:br>
              <a:rPr lang="es-ES_tradnl" dirty="0"/>
            </a:br>
            <a:endParaRPr lang="es-ES_tradnl" altLang="es-ES_tradnl" dirty="0">
              <a:latin typeface="Arial" charset="0"/>
            </a:endParaRPr>
          </a:p>
        </p:txBody>
      </p:sp>
      <p:sp>
        <p:nvSpPr>
          <p:cNvPr id="7" name="AutoShape 2" descr="\displaystyle V_{i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9" name="AutoShape 4" descr="\displaystyle V_{in}}"/>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11"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63573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CO"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Exponencial</a:t>
            </a:r>
            <a:endParaRPr lang="es-CO" dirty="0">
              <a:solidFill>
                <a:schemeClr val="bg1">
                  <a:lumMod val="85000"/>
                </a:schemeClr>
              </a:solidFill>
            </a:endParaRPr>
          </a:p>
        </p:txBody>
      </p:sp>
      <p:sp>
        <p:nvSpPr>
          <p:cNvPr id="10" name="Marcador de contenido 2"/>
          <p:cNvSpPr txBox="1">
            <a:spLocks/>
          </p:cNvSpPr>
          <p:nvPr/>
        </p:nvSpPr>
        <p:spPr>
          <a:xfrm>
            <a:off x="179512" y="980728"/>
            <a:ext cx="8712968"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CO" dirty="0"/>
          </a:p>
        </p:txBody>
      </p:sp>
      <p:sp>
        <p:nvSpPr>
          <p:cNvPr id="7" name="AutoShape 2" descr="\displaystyle V_{i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9" name="AutoShape 4" descr="\displaystyle V_{in}}"/>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8" name="Imagen 7"/>
          <p:cNvPicPr>
            <a:picLocks noChangeAspect="1"/>
          </p:cNvPicPr>
          <p:nvPr/>
        </p:nvPicPr>
        <p:blipFill>
          <a:blip r:embed="rId3"/>
          <a:stretch>
            <a:fillRect/>
          </a:stretch>
        </p:blipFill>
        <p:spPr>
          <a:xfrm>
            <a:off x="3610537" y="1916832"/>
            <a:ext cx="5533464" cy="3024336"/>
          </a:xfrm>
          <a:prstGeom prst="rect">
            <a:avLst/>
          </a:prstGeo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399580"/>
            <a:ext cx="2899048" cy="1025514"/>
          </a:xfrm>
          <a:prstGeom prst="rect">
            <a:avLst/>
          </a:prstGeom>
        </p:spPr>
      </p:pic>
      <p:sp>
        <p:nvSpPr>
          <p:cNvPr id="11"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125998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908720"/>
            <a:ext cx="8784976" cy="2919858"/>
          </a:xfrm>
        </p:spPr>
        <p:txBody>
          <a:bodyPr>
            <a:normAutofit/>
          </a:bodyPr>
          <a:lstStyle/>
          <a:p>
            <a:pPr marL="0" indent="0" algn="just">
              <a:buNone/>
            </a:pPr>
            <a:r>
              <a:rPr lang="es-ES_tradnl" dirty="0" smtClean="0"/>
              <a:t>Se </a:t>
            </a:r>
            <a:r>
              <a:rPr lang="es-ES_tradnl" dirty="0"/>
              <a:t>llama así </a:t>
            </a:r>
            <a:r>
              <a:rPr lang="es-ES_tradnl" dirty="0" smtClean="0"/>
              <a:t>porque </a:t>
            </a:r>
            <a:r>
              <a:rPr lang="es-ES_tradnl" dirty="0"/>
              <a:t>la señal de salida es inversa de la de entrada, en polaridad, aunque pude ser mayor, igual o menor, dependiendo esto de la ganancia que </a:t>
            </a:r>
            <a:r>
              <a:rPr lang="es-ES_tradnl" dirty="0" smtClean="0"/>
              <a:t>tenga el </a:t>
            </a:r>
            <a:r>
              <a:rPr lang="es-ES_tradnl" dirty="0"/>
              <a:t>amplificador en lazo cerrado. </a:t>
            </a:r>
            <a:endParaRPr lang="es-ES_tradnl" dirty="0" smtClean="0"/>
          </a:p>
        </p:txBody>
      </p:sp>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Inversor</a:t>
            </a:r>
            <a:endParaRPr lang="es-CO" dirty="0">
              <a:solidFill>
                <a:schemeClr val="bg1">
                  <a:lumMod val="85000"/>
                </a:schemeClr>
              </a:solidFill>
            </a:endParaRPr>
          </a:p>
        </p:txBody>
      </p:sp>
      <p:sp>
        <p:nvSpPr>
          <p:cNvPr id="10" name="Marcador de contenido 2"/>
          <p:cNvSpPr txBox="1">
            <a:spLocks/>
          </p:cNvSpPr>
          <p:nvPr/>
        </p:nvSpPr>
        <p:spPr>
          <a:xfrm>
            <a:off x="107504" y="4077073"/>
            <a:ext cx="4981748" cy="20162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ES_tradnl" sz="3000" dirty="0" smtClean="0"/>
              <a:t>La </a:t>
            </a:r>
            <a:r>
              <a:rPr lang="es-ES_tradnl" sz="3000" dirty="0"/>
              <a:t>señal se aplica al terminal inversor o negativo del amplificador y el positivo o no inversor se lleva a masa. </a:t>
            </a:r>
          </a:p>
        </p:txBody>
      </p:sp>
      <p:sp>
        <p:nvSpPr>
          <p:cNvPr id="12" name="Título 1"/>
          <p:cNvSpPr>
            <a:spLocks noGrp="1"/>
          </p:cNvSpPr>
          <p:nvPr>
            <p:ph type="title"/>
          </p:nvPr>
        </p:nvSpPr>
        <p:spPr>
          <a:xfrm>
            <a:off x="2987824" y="0"/>
            <a:ext cx="6156176" cy="404664"/>
          </a:xfrm>
        </p:spPr>
        <p:txBody>
          <a:bodyPr/>
          <a:lstStyle/>
          <a:p>
            <a:r>
              <a:rPr lang="es-CO" dirty="0" smtClean="0">
                <a:solidFill>
                  <a:srgbClr val="FFFF00"/>
                </a:solidFill>
              </a:rPr>
              <a:t>Operaciones Básicas con Op. Amp.</a:t>
            </a:r>
            <a:endParaRPr lang="es-CO" dirty="0">
              <a:solidFill>
                <a:srgbClr val="FFFF00"/>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252" y="3356993"/>
            <a:ext cx="3962400" cy="2736306"/>
          </a:xfrm>
          <a:prstGeom prst="rect">
            <a:avLst/>
          </a:prstGeom>
        </p:spPr>
      </p:pic>
    </p:spTree>
    <p:extLst>
      <p:ext uri="{BB962C8B-B14F-4D97-AF65-F5344CB8AC3E}">
        <p14:creationId xmlns:p14="http://schemas.microsoft.com/office/powerpoint/2010/main" val="197647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linds(horizontal)">
                                      <p:cBhvr>
                                        <p:cTn id="12" dur="500"/>
                                        <p:tgtEl>
                                          <p:spTgt spid="10">
                                            <p:txEl>
                                              <p:pRg st="0" end="0"/>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CO"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Logarítmico</a:t>
            </a:r>
            <a:endParaRPr lang="es-CO" dirty="0">
              <a:solidFill>
                <a:schemeClr val="bg1">
                  <a:lumMod val="85000"/>
                </a:schemeClr>
              </a:solidFill>
            </a:endParaRPr>
          </a:p>
        </p:txBody>
      </p:sp>
      <p:sp>
        <p:nvSpPr>
          <p:cNvPr id="10" name="Marcador de contenido 2"/>
          <p:cNvSpPr txBox="1">
            <a:spLocks/>
          </p:cNvSpPr>
          <p:nvPr/>
        </p:nvSpPr>
        <p:spPr>
          <a:xfrm>
            <a:off x="179512" y="980728"/>
            <a:ext cx="8712968"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CO" dirty="0"/>
          </a:p>
        </p:txBody>
      </p:sp>
      <p:sp>
        <p:nvSpPr>
          <p:cNvPr id="7" name="AutoShape 2" descr="\displaystyle V_{i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9" name="AutoShape 4" descr="\displaystyle V_{in}}"/>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8" name="Imagen 7"/>
          <p:cNvPicPr>
            <a:picLocks noChangeAspect="1"/>
          </p:cNvPicPr>
          <p:nvPr/>
        </p:nvPicPr>
        <p:blipFill>
          <a:blip r:embed="rId3"/>
          <a:stretch>
            <a:fillRect/>
          </a:stretch>
        </p:blipFill>
        <p:spPr>
          <a:xfrm>
            <a:off x="3662913" y="2137399"/>
            <a:ext cx="5362495" cy="2930892"/>
          </a:xfrm>
          <a:prstGeom prst="rect">
            <a:avLst/>
          </a:prstGeom>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558109"/>
            <a:ext cx="3084014" cy="1064719"/>
          </a:xfrm>
          <a:prstGeom prst="rect">
            <a:avLst/>
          </a:prstGeom>
        </p:spPr>
      </p:pic>
      <p:sp>
        <p:nvSpPr>
          <p:cNvPr id="12"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8473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CO"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Seguidor de Tensión</a:t>
            </a:r>
            <a:endParaRPr lang="es-CO" dirty="0">
              <a:solidFill>
                <a:schemeClr val="bg1">
                  <a:lumMod val="85000"/>
                </a:schemeClr>
              </a:solidFill>
            </a:endParaRPr>
          </a:p>
        </p:txBody>
      </p:sp>
      <p:sp>
        <p:nvSpPr>
          <p:cNvPr id="10" name="Marcador de contenido 2"/>
          <p:cNvSpPr txBox="1">
            <a:spLocks/>
          </p:cNvSpPr>
          <p:nvPr/>
        </p:nvSpPr>
        <p:spPr>
          <a:xfrm>
            <a:off x="179512" y="980728"/>
            <a:ext cx="8712968" cy="18722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s-CO" dirty="0"/>
          </a:p>
        </p:txBody>
      </p:sp>
      <p:sp>
        <p:nvSpPr>
          <p:cNvPr id="12" name="Marcador de contenido 2"/>
          <p:cNvSpPr txBox="1">
            <a:spLocks/>
          </p:cNvSpPr>
          <p:nvPr/>
        </p:nvSpPr>
        <p:spPr>
          <a:xfrm>
            <a:off x="107503" y="980728"/>
            <a:ext cx="4203123" cy="5328592"/>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eaLnBrk="0" fontAlgn="base" hangingPunct="0">
              <a:spcBef>
                <a:spcPct val="0"/>
              </a:spcBef>
              <a:spcAft>
                <a:spcPct val="0"/>
              </a:spcAft>
              <a:buNone/>
            </a:pPr>
            <a:r>
              <a:rPr lang="es-ES_tradnl" sz="5800" dirty="0" smtClean="0"/>
              <a:t>Circuito que proporciona a la salida la misma tensión que a la entrada. </a:t>
            </a:r>
          </a:p>
          <a:p>
            <a:pPr marL="0" lvl="0" indent="0" algn="just" eaLnBrk="0" fontAlgn="base" hangingPunct="0">
              <a:spcBef>
                <a:spcPct val="0"/>
              </a:spcBef>
              <a:spcAft>
                <a:spcPct val="0"/>
              </a:spcAft>
              <a:buNone/>
            </a:pPr>
            <a:endParaRPr lang="es-ES_tradnl" sz="5800" dirty="0" smtClean="0"/>
          </a:p>
          <a:p>
            <a:pPr marL="0" lvl="0" indent="0" algn="just" eaLnBrk="0" fontAlgn="base" hangingPunct="0">
              <a:spcBef>
                <a:spcPct val="0"/>
              </a:spcBef>
              <a:spcAft>
                <a:spcPct val="0"/>
              </a:spcAft>
              <a:buNone/>
            </a:pPr>
            <a:r>
              <a:rPr lang="es-ES_tradnl" sz="5800" dirty="0" smtClean="0"/>
              <a:t>Presenta la ventaja de que la impedancia de entrada es elevada, la de salida prácticamente nula, y es útil como un buffer, para eliminar efectos de carga o para acople de impedancias.</a:t>
            </a:r>
          </a:p>
          <a:p>
            <a:pPr marL="0" lvl="0" indent="0" algn="just" eaLnBrk="0" fontAlgn="base" hangingPunct="0">
              <a:spcBef>
                <a:spcPct val="0"/>
              </a:spcBef>
              <a:spcAft>
                <a:spcPct val="0"/>
              </a:spcAft>
              <a:buNone/>
            </a:pPr>
            <a:endParaRPr lang="es-ES_tradnl" sz="5800" dirty="0"/>
          </a:p>
          <a:p>
            <a:pPr marL="0" lvl="0" indent="0" algn="just" eaLnBrk="0" fontAlgn="base" hangingPunct="0">
              <a:spcBef>
                <a:spcPct val="0"/>
              </a:spcBef>
              <a:spcAft>
                <a:spcPct val="0"/>
              </a:spcAft>
              <a:buNone/>
            </a:pPr>
            <a:r>
              <a:rPr lang="es-ES_tradnl" sz="5800" dirty="0" smtClean="0"/>
              <a:t>Se utiliza también </a:t>
            </a:r>
            <a:r>
              <a:rPr lang="es-ES" sz="5800" dirty="0" smtClean="0"/>
              <a:t>para </a:t>
            </a:r>
            <a:r>
              <a:rPr lang="es-ES_tradnl" sz="5800" dirty="0" smtClean="0"/>
              <a:t>realizar mediciones de tensión de un sensor con una intensidad muy pequeña que no afecte sensiblemente a la medición.</a:t>
            </a:r>
            <a:r>
              <a:rPr lang="es-ES_tradnl" dirty="0" smtClean="0"/>
              <a:t/>
            </a:r>
            <a:br>
              <a:rPr lang="es-ES_tradnl" dirty="0" smtClean="0"/>
            </a:br>
            <a:endParaRPr lang="es-ES_tradnl" altLang="es-ES_tradnl" dirty="0">
              <a:latin typeface="Arial" charset="0"/>
            </a:endParaRPr>
          </a:p>
        </p:txBody>
      </p:sp>
      <p:sp>
        <p:nvSpPr>
          <p:cNvPr id="7" name="AutoShape 2" descr="\displaystyle V_{i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9" name="AutoShape 4" descr="\displaystyle V_{in}}"/>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3" name="Imagen 2"/>
          <p:cNvPicPr>
            <a:picLocks noChangeAspect="1"/>
          </p:cNvPicPr>
          <p:nvPr/>
        </p:nvPicPr>
        <p:blipFill>
          <a:blip r:embed="rId3"/>
          <a:stretch>
            <a:fillRect/>
          </a:stretch>
        </p:blipFill>
        <p:spPr>
          <a:xfrm>
            <a:off x="4310627" y="2196307"/>
            <a:ext cx="4846817" cy="2756396"/>
          </a:xfrm>
          <a:prstGeom prst="rect">
            <a:avLst/>
          </a:prstGeom>
        </p:spPr>
      </p:pic>
      <p:sp>
        <p:nvSpPr>
          <p:cNvPr id="11"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82832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blinds(horizontal)">
                                      <p:cBhvr>
                                        <p:cTn id="16" dur="500"/>
                                        <p:tgtEl>
                                          <p:spTgt spid="1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blinds(horizontal)">
                                      <p:cBhvr>
                                        <p:cTn id="21"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908720"/>
            <a:ext cx="4032448" cy="5328592"/>
          </a:xfrm>
        </p:spPr>
        <p:txBody>
          <a:bodyPr/>
          <a:lstStyle/>
          <a:p>
            <a:pPr marL="0" indent="0" algn="just">
              <a:buNone/>
            </a:pPr>
            <a:r>
              <a:rPr lang="es-ES_tradnl" dirty="0" smtClean="0"/>
              <a:t>Es de los mas </a:t>
            </a:r>
            <a:r>
              <a:rPr lang="es-ES" dirty="0" smtClean="0"/>
              <a:t>útiles, precisos y versátiles que se consiguen en la actualidad.</a:t>
            </a:r>
          </a:p>
          <a:p>
            <a:pPr marL="0" indent="0" algn="just">
              <a:buNone/>
            </a:pPr>
            <a:endParaRPr lang="es-ES" dirty="0"/>
          </a:p>
          <a:p>
            <a:pPr marL="0" indent="0" algn="just">
              <a:buNone/>
            </a:pPr>
            <a:r>
              <a:rPr lang="es-ES" dirty="0" smtClean="0"/>
              <a:t>Se implementa con 3 </a:t>
            </a:r>
            <a:r>
              <a:rPr lang="es-ES" dirty="0" err="1" smtClean="0"/>
              <a:t>Op</a:t>
            </a:r>
            <a:r>
              <a:rPr lang="es-ES" dirty="0" smtClean="0"/>
              <a:t>. </a:t>
            </a:r>
            <a:r>
              <a:rPr lang="es-ES" dirty="0" err="1" smtClean="0"/>
              <a:t>Amp</a:t>
            </a:r>
            <a:r>
              <a:rPr lang="es-ES" dirty="0" smtClean="0"/>
              <a:t>. y 7 resistencias como muestra la figura.</a:t>
            </a:r>
            <a:endParaRPr lang="es-ES_tradnl" dirty="0"/>
          </a:p>
        </p:txBody>
      </p:sp>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De Instrumentación</a:t>
            </a:r>
            <a:endParaRPr lang="es-CO" dirty="0">
              <a:solidFill>
                <a:schemeClr val="bg1">
                  <a:lumMod val="85000"/>
                </a:schemeClr>
              </a:solidFill>
            </a:endParaRPr>
          </a:p>
        </p:txBody>
      </p:sp>
      <p:grpSp>
        <p:nvGrpSpPr>
          <p:cNvPr id="12" name="Agrupar 11"/>
          <p:cNvGrpSpPr/>
          <p:nvPr/>
        </p:nvGrpSpPr>
        <p:grpSpPr>
          <a:xfrm>
            <a:off x="4315176" y="2001726"/>
            <a:ext cx="4824136" cy="3142580"/>
            <a:chOff x="4315176" y="2001726"/>
            <a:chExt cx="4824136" cy="3142580"/>
          </a:xfrm>
        </p:grpSpPr>
        <p:pic>
          <p:nvPicPr>
            <p:cNvPr id="8" name="Imagen 7"/>
            <p:cNvPicPr>
              <a:picLocks noChangeAspect="1"/>
            </p:cNvPicPr>
            <p:nvPr/>
          </p:nvPicPr>
          <p:blipFill>
            <a:blip r:embed="rId2"/>
            <a:stretch>
              <a:fillRect/>
            </a:stretch>
          </p:blipFill>
          <p:spPr>
            <a:xfrm>
              <a:off x="4315176" y="2001726"/>
              <a:ext cx="4824136" cy="3142580"/>
            </a:xfrm>
            <a:prstGeom prst="rect">
              <a:avLst/>
            </a:prstGeom>
          </p:spPr>
        </p:pic>
        <p:sp>
          <p:nvSpPr>
            <p:cNvPr id="9" name="CuadroTexto 8"/>
            <p:cNvSpPr txBox="1"/>
            <p:nvPr/>
          </p:nvSpPr>
          <p:spPr>
            <a:xfrm>
              <a:off x="7367612" y="3375650"/>
              <a:ext cx="458780" cy="369332"/>
            </a:xfrm>
            <a:prstGeom prst="rect">
              <a:avLst/>
            </a:prstGeom>
            <a:noFill/>
          </p:spPr>
          <p:txBody>
            <a:bodyPr wrap="none" rtlCol="0">
              <a:spAutoFit/>
            </a:bodyPr>
            <a:lstStyle/>
            <a:p>
              <a:r>
                <a:rPr lang="es-ES_tradnl" smtClean="0"/>
                <a:t>A3</a:t>
              </a:r>
              <a:endParaRPr lang="es-ES_tradnl" dirty="0"/>
            </a:p>
          </p:txBody>
        </p:sp>
        <p:sp>
          <p:nvSpPr>
            <p:cNvPr id="10" name="CuadroTexto 9"/>
            <p:cNvSpPr txBox="1"/>
            <p:nvPr/>
          </p:nvSpPr>
          <p:spPr>
            <a:xfrm>
              <a:off x="5010192" y="4411712"/>
              <a:ext cx="458780" cy="369332"/>
            </a:xfrm>
            <a:prstGeom prst="rect">
              <a:avLst/>
            </a:prstGeom>
            <a:noFill/>
          </p:spPr>
          <p:txBody>
            <a:bodyPr wrap="none" rtlCol="0">
              <a:spAutoFit/>
            </a:bodyPr>
            <a:lstStyle/>
            <a:p>
              <a:r>
                <a:rPr lang="es-ES_tradnl" smtClean="0"/>
                <a:t>A2</a:t>
              </a:r>
              <a:endParaRPr lang="es-ES_tradnl"/>
            </a:p>
          </p:txBody>
        </p:sp>
        <p:sp>
          <p:nvSpPr>
            <p:cNvPr id="11" name="CuadroTexto 10"/>
            <p:cNvSpPr txBox="1"/>
            <p:nvPr/>
          </p:nvSpPr>
          <p:spPr>
            <a:xfrm>
              <a:off x="5021312" y="2314972"/>
              <a:ext cx="458780" cy="369332"/>
            </a:xfrm>
            <a:prstGeom prst="rect">
              <a:avLst/>
            </a:prstGeom>
            <a:noFill/>
          </p:spPr>
          <p:txBody>
            <a:bodyPr wrap="none" rtlCol="0">
              <a:spAutoFit/>
            </a:bodyPr>
            <a:lstStyle/>
            <a:p>
              <a:r>
                <a:rPr lang="es-ES_tradnl" smtClean="0"/>
                <a:t>A1</a:t>
              </a:r>
              <a:endParaRPr lang="es-ES_tradnl"/>
            </a:p>
          </p:txBody>
        </p:sp>
      </p:grpSp>
      <p:sp>
        <p:nvSpPr>
          <p:cNvPr id="13"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60642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De Instrumentación</a:t>
            </a:r>
            <a:endParaRPr lang="es-CO" dirty="0">
              <a:solidFill>
                <a:schemeClr val="bg1">
                  <a:lumMod val="85000"/>
                </a:schemeClr>
              </a:solidFill>
            </a:endParaRPr>
          </a:p>
        </p:txBody>
      </p:sp>
      <p:grpSp>
        <p:nvGrpSpPr>
          <p:cNvPr id="12" name="Agrupar 11"/>
          <p:cNvGrpSpPr/>
          <p:nvPr/>
        </p:nvGrpSpPr>
        <p:grpSpPr>
          <a:xfrm>
            <a:off x="4315176" y="2001726"/>
            <a:ext cx="4824136" cy="3142580"/>
            <a:chOff x="4315176" y="2001726"/>
            <a:chExt cx="4824136" cy="3142580"/>
          </a:xfrm>
        </p:grpSpPr>
        <p:pic>
          <p:nvPicPr>
            <p:cNvPr id="8" name="Imagen 7"/>
            <p:cNvPicPr>
              <a:picLocks noChangeAspect="1"/>
            </p:cNvPicPr>
            <p:nvPr/>
          </p:nvPicPr>
          <p:blipFill>
            <a:blip r:embed="rId2"/>
            <a:stretch>
              <a:fillRect/>
            </a:stretch>
          </p:blipFill>
          <p:spPr>
            <a:xfrm>
              <a:off x="4315176" y="2001726"/>
              <a:ext cx="4824136" cy="3142580"/>
            </a:xfrm>
            <a:prstGeom prst="rect">
              <a:avLst/>
            </a:prstGeom>
          </p:spPr>
        </p:pic>
        <p:sp>
          <p:nvSpPr>
            <p:cNvPr id="9" name="CuadroTexto 8"/>
            <p:cNvSpPr txBox="1"/>
            <p:nvPr/>
          </p:nvSpPr>
          <p:spPr>
            <a:xfrm>
              <a:off x="7367612" y="3375650"/>
              <a:ext cx="458780" cy="369332"/>
            </a:xfrm>
            <a:prstGeom prst="rect">
              <a:avLst/>
            </a:prstGeom>
            <a:noFill/>
          </p:spPr>
          <p:txBody>
            <a:bodyPr wrap="none" rtlCol="0">
              <a:spAutoFit/>
            </a:bodyPr>
            <a:lstStyle/>
            <a:p>
              <a:r>
                <a:rPr lang="es-ES_tradnl" smtClean="0"/>
                <a:t>A3</a:t>
              </a:r>
              <a:endParaRPr lang="es-ES_tradnl" dirty="0"/>
            </a:p>
          </p:txBody>
        </p:sp>
        <p:sp>
          <p:nvSpPr>
            <p:cNvPr id="10" name="CuadroTexto 9"/>
            <p:cNvSpPr txBox="1"/>
            <p:nvPr/>
          </p:nvSpPr>
          <p:spPr>
            <a:xfrm>
              <a:off x="5010192" y="4411712"/>
              <a:ext cx="458780" cy="369332"/>
            </a:xfrm>
            <a:prstGeom prst="rect">
              <a:avLst/>
            </a:prstGeom>
            <a:noFill/>
          </p:spPr>
          <p:txBody>
            <a:bodyPr wrap="none" rtlCol="0">
              <a:spAutoFit/>
            </a:bodyPr>
            <a:lstStyle/>
            <a:p>
              <a:r>
                <a:rPr lang="es-ES_tradnl" smtClean="0"/>
                <a:t>A2</a:t>
              </a:r>
              <a:endParaRPr lang="es-ES_tradnl"/>
            </a:p>
          </p:txBody>
        </p:sp>
        <p:sp>
          <p:nvSpPr>
            <p:cNvPr id="11" name="CuadroTexto 10"/>
            <p:cNvSpPr txBox="1"/>
            <p:nvPr/>
          </p:nvSpPr>
          <p:spPr>
            <a:xfrm>
              <a:off x="5021312" y="2314972"/>
              <a:ext cx="458780" cy="369332"/>
            </a:xfrm>
            <a:prstGeom prst="rect">
              <a:avLst/>
            </a:prstGeom>
            <a:noFill/>
          </p:spPr>
          <p:txBody>
            <a:bodyPr wrap="none" rtlCol="0">
              <a:spAutoFit/>
            </a:bodyPr>
            <a:lstStyle/>
            <a:p>
              <a:r>
                <a:rPr lang="es-ES_tradnl" smtClean="0"/>
                <a:t>A1</a:t>
              </a:r>
              <a:endParaRPr lang="es-ES_tradnl"/>
            </a:p>
          </p:txBody>
        </p:sp>
      </p:grpSp>
      <p:grpSp>
        <p:nvGrpSpPr>
          <p:cNvPr id="13" name="Agrupar 12"/>
          <p:cNvGrpSpPr/>
          <p:nvPr/>
        </p:nvGrpSpPr>
        <p:grpSpPr>
          <a:xfrm>
            <a:off x="4792552" y="1480016"/>
            <a:ext cx="3426880" cy="4369554"/>
            <a:chOff x="4315176" y="2001726"/>
            <a:chExt cx="2196352" cy="3142580"/>
          </a:xfrm>
        </p:grpSpPr>
        <p:pic>
          <p:nvPicPr>
            <p:cNvPr id="14" name="Imagen 13"/>
            <p:cNvPicPr>
              <a:picLocks noChangeAspect="1"/>
            </p:cNvPicPr>
            <p:nvPr/>
          </p:nvPicPr>
          <p:blipFill rotWithShape="1">
            <a:blip r:embed="rId2"/>
            <a:srcRect r="54472"/>
            <a:stretch/>
          </p:blipFill>
          <p:spPr>
            <a:xfrm>
              <a:off x="4315176" y="2001726"/>
              <a:ext cx="2196352" cy="3142580"/>
            </a:xfrm>
            <a:prstGeom prst="rect">
              <a:avLst/>
            </a:prstGeom>
          </p:spPr>
        </p:pic>
        <p:sp>
          <p:nvSpPr>
            <p:cNvPr id="16" name="CuadroTexto 15"/>
            <p:cNvSpPr txBox="1"/>
            <p:nvPr/>
          </p:nvSpPr>
          <p:spPr>
            <a:xfrm>
              <a:off x="5010192" y="4411712"/>
              <a:ext cx="458780" cy="369332"/>
            </a:xfrm>
            <a:prstGeom prst="rect">
              <a:avLst/>
            </a:prstGeom>
            <a:noFill/>
          </p:spPr>
          <p:txBody>
            <a:bodyPr wrap="none" rtlCol="0">
              <a:spAutoFit/>
            </a:bodyPr>
            <a:lstStyle/>
            <a:p>
              <a:r>
                <a:rPr lang="es-ES_tradnl" smtClean="0"/>
                <a:t>A2</a:t>
              </a:r>
              <a:endParaRPr lang="es-ES_tradnl"/>
            </a:p>
          </p:txBody>
        </p:sp>
        <p:sp>
          <p:nvSpPr>
            <p:cNvPr id="17" name="CuadroTexto 16"/>
            <p:cNvSpPr txBox="1"/>
            <p:nvPr/>
          </p:nvSpPr>
          <p:spPr>
            <a:xfrm>
              <a:off x="5021312" y="2314972"/>
              <a:ext cx="458780" cy="369332"/>
            </a:xfrm>
            <a:prstGeom prst="rect">
              <a:avLst/>
            </a:prstGeom>
            <a:noFill/>
          </p:spPr>
          <p:txBody>
            <a:bodyPr wrap="none" rtlCol="0">
              <a:spAutoFit/>
            </a:bodyPr>
            <a:lstStyle/>
            <a:p>
              <a:r>
                <a:rPr lang="es-ES_tradnl" dirty="0" smtClean="0"/>
                <a:t>A1</a:t>
              </a:r>
              <a:endParaRPr lang="es-ES_tradnl" dirty="0"/>
            </a:p>
          </p:txBody>
        </p:sp>
      </p:grpSp>
      <p:sp>
        <p:nvSpPr>
          <p:cNvPr id="2" name="Marco 1"/>
          <p:cNvSpPr/>
          <p:nvPr/>
        </p:nvSpPr>
        <p:spPr>
          <a:xfrm>
            <a:off x="4304952" y="1916832"/>
            <a:ext cx="2201040" cy="3384376"/>
          </a:xfrm>
          <a:prstGeom prst="frame">
            <a:avLst>
              <a:gd name="adj1" fmla="val 719"/>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8" name="Marcador de contenido 2"/>
          <p:cNvSpPr txBox="1">
            <a:spLocks/>
          </p:cNvSpPr>
          <p:nvPr/>
        </p:nvSpPr>
        <p:spPr>
          <a:xfrm>
            <a:off x="97680" y="886197"/>
            <a:ext cx="4032448" cy="532859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s-ES" dirty="0" smtClean="0"/>
              <a:t>Los Amplificadores A1 y A2 configuran un amplificador diferencia de ganancia ajustable.</a:t>
            </a:r>
          </a:p>
          <a:p>
            <a:pPr marL="0" indent="0" algn="just">
              <a:buFont typeface="Arial" pitchFamily="34" charset="0"/>
              <a:buNone/>
            </a:pPr>
            <a:endParaRPr lang="es-ES" dirty="0" smtClean="0"/>
          </a:p>
          <a:p>
            <a:pPr marL="0" indent="0" algn="just">
              <a:buFont typeface="Arial" pitchFamily="34" charset="0"/>
              <a:buNone/>
            </a:pPr>
            <a:r>
              <a:rPr lang="es-ES" dirty="0" smtClean="0"/>
              <a:t>El amplificador A3 y las 4 resistencias forman un amplificador diferencial de </a:t>
            </a:r>
            <a:r>
              <a:rPr lang="es-ES" dirty="0" err="1" smtClean="0"/>
              <a:t>ganacia</a:t>
            </a:r>
            <a:r>
              <a:rPr lang="es-ES" dirty="0" smtClean="0"/>
              <a:t> unitaria.</a:t>
            </a:r>
            <a:endParaRPr lang="es-ES_tradnl" dirty="0"/>
          </a:p>
        </p:txBody>
      </p:sp>
      <p:grpSp>
        <p:nvGrpSpPr>
          <p:cNvPr id="19" name="Agrupar 18"/>
          <p:cNvGrpSpPr/>
          <p:nvPr/>
        </p:nvGrpSpPr>
        <p:grpSpPr>
          <a:xfrm>
            <a:off x="5362304" y="1185702"/>
            <a:ext cx="3426880" cy="4375606"/>
            <a:chOff x="6522716" y="2001726"/>
            <a:chExt cx="2616596" cy="3142580"/>
          </a:xfrm>
        </p:grpSpPr>
        <p:pic>
          <p:nvPicPr>
            <p:cNvPr id="20" name="Imagen 19"/>
            <p:cNvPicPr>
              <a:picLocks noChangeAspect="1"/>
            </p:cNvPicPr>
            <p:nvPr/>
          </p:nvPicPr>
          <p:blipFill rotWithShape="1">
            <a:blip r:embed="rId2"/>
            <a:srcRect l="45760"/>
            <a:stretch/>
          </p:blipFill>
          <p:spPr>
            <a:xfrm>
              <a:off x="6522716" y="2001726"/>
              <a:ext cx="2616596" cy="3142580"/>
            </a:xfrm>
            <a:prstGeom prst="rect">
              <a:avLst/>
            </a:prstGeom>
          </p:spPr>
        </p:pic>
        <p:sp>
          <p:nvSpPr>
            <p:cNvPr id="21" name="CuadroTexto 20"/>
            <p:cNvSpPr txBox="1"/>
            <p:nvPr/>
          </p:nvSpPr>
          <p:spPr>
            <a:xfrm>
              <a:off x="7367612" y="3375650"/>
              <a:ext cx="458780" cy="369332"/>
            </a:xfrm>
            <a:prstGeom prst="rect">
              <a:avLst/>
            </a:prstGeom>
            <a:noFill/>
          </p:spPr>
          <p:txBody>
            <a:bodyPr wrap="none" rtlCol="0">
              <a:spAutoFit/>
            </a:bodyPr>
            <a:lstStyle/>
            <a:p>
              <a:r>
                <a:rPr lang="es-ES_tradnl" smtClean="0"/>
                <a:t>A3</a:t>
              </a:r>
              <a:endParaRPr lang="es-ES_tradnl" dirty="0"/>
            </a:p>
          </p:txBody>
        </p:sp>
      </p:grpSp>
      <p:sp>
        <p:nvSpPr>
          <p:cNvPr id="24" name="Marco 23"/>
          <p:cNvSpPr/>
          <p:nvPr/>
        </p:nvSpPr>
        <p:spPr>
          <a:xfrm>
            <a:off x="6471924" y="1916832"/>
            <a:ext cx="2492564" cy="3384376"/>
          </a:xfrm>
          <a:prstGeom prst="frame">
            <a:avLst>
              <a:gd name="adj1" fmla="val 719"/>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2"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16039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linds(horizontal)">
                                      <p:cBhvr>
                                        <p:cTn id="7" dur="500"/>
                                        <p:tgtEl>
                                          <p:spTgt spid="18">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nodeType="clickEffect">
                                  <p:stCondLst>
                                    <p:cond delay="0"/>
                                  </p:stCondLst>
                                  <p:childTnLst>
                                    <p:animEffect transition="out" filter="blinds(horizontal)">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3" presetClass="exit" presetSubtype="10" fill="hold" grpId="1" nodeType="withEffect">
                                  <p:stCondLst>
                                    <p:cond delay="0"/>
                                  </p:stCondLst>
                                  <p:childTnLst>
                                    <p:animEffect transition="out" filter="blinds(horizont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
                                            <p:txEl>
                                              <p:pRg st="2" end="2"/>
                                            </p:txEl>
                                          </p:spTgt>
                                        </p:tgtEl>
                                        <p:attrNameLst>
                                          <p:attrName>style.visibility</p:attrName>
                                        </p:attrNameLst>
                                      </p:cBhvr>
                                      <p:to>
                                        <p:strVal val="visible"/>
                                      </p:to>
                                    </p:set>
                                    <p:animEffect transition="in" filter="blinds(horizontal)">
                                      <p:cBhvr>
                                        <p:cTn id="37" dur="500"/>
                                        <p:tgtEl>
                                          <p:spTgt spid="18">
                                            <p:txEl>
                                              <p:pRg st="2" end="2"/>
                                            </p:txEl>
                                          </p:spTgt>
                                        </p:tgtEl>
                                      </p:cBhvr>
                                    </p:animEffec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blinds(horizontal)">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nodeType="clickEffect">
                                  <p:stCondLst>
                                    <p:cond delay="0"/>
                                  </p:stCondLst>
                                  <p:childTnLst>
                                    <p:animEffect transition="out" filter="blinds(horizontal)">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3" presetClass="exit" presetSubtype="10" fill="hold" grpId="1" nodeType="withEffect">
                                  <p:stCondLst>
                                    <p:cond delay="0"/>
                                  </p:stCondLst>
                                  <p:childTnLst>
                                    <p:animEffect transition="out" filter="blinds(horizontal)">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par>
                          <p:cTn id="50" fill="hold">
                            <p:stCondLst>
                              <p:cond delay="500"/>
                            </p:stCondLst>
                            <p:childTnLst>
                              <p:par>
                                <p:cTn id="51" presetID="3" presetClass="entr" presetSubtype="10"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childTnLst>
                          </p:cTn>
                        </p:par>
                        <p:par>
                          <p:cTn id="59" fill="hold">
                            <p:stCondLst>
                              <p:cond delay="500"/>
                            </p:stCondLst>
                            <p:childTnLst>
                              <p:par>
                                <p:cTn id="60" presetID="3" presetClass="entr" presetSubtype="10"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blinds(horizontal)">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4" grpId="0" animBg="1"/>
      <p:bldP spid="2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908720"/>
            <a:ext cx="4032448" cy="5328592"/>
          </a:xfrm>
        </p:spPr>
        <p:txBody>
          <a:bodyPr>
            <a:noAutofit/>
          </a:bodyPr>
          <a:lstStyle/>
          <a:p>
            <a:pPr marL="0" indent="0" algn="just">
              <a:buNone/>
            </a:pPr>
            <a:r>
              <a:rPr lang="es-ES" sz="2400" dirty="0" smtClean="0"/>
              <a:t>Por lo general, R1≠R2≠R3≠Rg.</a:t>
            </a:r>
          </a:p>
          <a:p>
            <a:pPr marL="0" indent="0" algn="just">
              <a:buNone/>
            </a:pPr>
            <a:endParaRPr lang="es-ES" sz="2400" dirty="0" smtClean="0"/>
          </a:p>
          <a:p>
            <a:pPr marL="0" indent="0" algn="just">
              <a:buNone/>
            </a:pPr>
            <a:r>
              <a:rPr lang="es-ES" sz="2400" dirty="0" smtClean="0"/>
              <a:t>La resistencia R3 que va a tierra puede ser variable para disminuir en factor de rechazo en modo común.</a:t>
            </a:r>
          </a:p>
          <a:p>
            <a:pPr marL="0" indent="0" algn="just">
              <a:buNone/>
            </a:pPr>
            <a:endParaRPr lang="es-ES" sz="2400" dirty="0"/>
          </a:p>
          <a:p>
            <a:pPr marL="0" indent="0" algn="just">
              <a:buNone/>
            </a:pPr>
            <a:r>
              <a:rPr lang="es-ES" sz="2400" dirty="0" smtClean="0"/>
              <a:t>La resistencia </a:t>
            </a:r>
            <a:r>
              <a:rPr lang="es-ES" sz="2400" dirty="0" err="1" smtClean="0"/>
              <a:t>Rg</a:t>
            </a:r>
            <a:r>
              <a:rPr lang="es-ES" sz="2400" dirty="0" smtClean="0"/>
              <a:t> se utiliza para definir la ganancia según la ecuación:</a:t>
            </a:r>
          </a:p>
          <a:p>
            <a:pPr marL="0" indent="0" algn="just">
              <a:buNone/>
            </a:pPr>
            <a:endParaRPr lang="es-ES" sz="2400" dirty="0"/>
          </a:p>
          <a:p>
            <a:pPr marL="0" indent="0" algn="ctr">
              <a:buNone/>
            </a:pPr>
            <a:r>
              <a:rPr lang="es-ES" sz="2400" dirty="0" err="1" smtClean="0"/>
              <a:t>Av</a:t>
            </a:r>
            <a:r>
              <a:rPr lang="es-ES" sz="2400" dirty="0" smtClean="0"/>
              <a:t>=</a:t>
            </a:r>
            <a:r>
              <a:rPr lang="es-ES" sz="2400" dirty="0" err="1" smtClean="0"/>
              <a:t>Rg</a:t>
            </a:r>
            <a:r>
              <a:rPr lang="es-ES" sz="2400" dirty="0" smtClean="0"/>
              <a:t>/R1</a:t>
            </a:r>
            <a:endParaRPr lang="es-ES_tradnl" sz="2400" dirty="0"/>
          </a:p>
        </p:txBody>
      </p:sp>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De Instrumentación</a:t>
            </a:r>
            <a:endParaRPr lang="es-CO" dirty="0">
              <a:solidFill>
                <a:schemeClr val="bg1">
                  <a:lumMod val="85000"/>
                </a:schemeClr>
              </a:solidFill>
            </a:endParaRPr>
          </a:p>
        </p:txBody>
      </p:sp>
      <p:grpSp>
        <p:nvGrpSpPr>
          <p:cNvPr id="12" name="Agrupar 11"/>
          <p:cNvGrpSpPr/>
          <p:nvPr/>
        </p:nvGrpSpPr>
        <p:grpSpPr>
          <a:xfrm>
            <a:off x="4315176" y="2001726"/>
            <a:ext cx="4824136" cy="3142580"/>
            <a:chOff x="4315176" y="2001726"/>
            <a:chExt cx="4824136" cy="3142580"/>
          </a:xfrm>
        </p:grpSpPr>
        <p:pic>
          <p:nvPicPr>
            <p:cNvPr id="8" name="Imagen 7"/>
            <p:cNvPicPr>
              <a:picLocks noChangeAspect="1"/>
            </p:cNvPicPr>
            <p:nvPr/>
          </p:nvPicPr>
          <p:blipFill>
            <a:blip r:embed="rId2"/>
            <a:stretch>
              <a:fillRect/>
            </a:stretch>
          </p:blipFill>
          <p:spPr>
            <a:xfrm>
              <a:off x="4315176" y="2001726"/>
              <a:ext cx="4824136" cy="3142580"/>
            </a:xfrm>
            <a:prstGeom prst="rect">
              <a:avLst/>
            </a:prstGeom>
          </p:spPr>
        </p:pic>
        <p:sp>
          <p:nvSpPr>
            <p:cNvPr id="9" name="CuadroTexto 8"/>
            <p:cNvSpPr txBox="1"/>
            <p:nvPr/>
          </p:nvSpPr>
          <p:spPr>
            <a:xfrm>
              <a:off x="7367612" y="3375650"/>
              <a:ext cx="458780" cy="369332"/>
            </a:xfrm>
            <a:prstGeom prst="rect">
              <a:avLst/>
            </a:prstGeom>
            <a:noFill/>
          </p:spPr>
          <p:txBody>
            <a:bodyPr wrap="none" rtlCol="0">
              <a:spAutoFit/>
            </a:bodyPr>
            <a:lstStyle/>
            <a:p>
              <a:r>
                <a:rPr lang="es-ES_tradnl" smtClean="0"/>
                <a:t>A3</a:t>
              </a:r>
              <a:endParaRPr lang="es-ES_tradnl" dirty="0"/>
            </a:p>
          </p:txBody>
        </p:sp>
        <p:sp>
          <p:nvSpPr>
            <p:cNvPr id="10" name="CuadroTexto 9"/>
            <p:cNvSpPr txBox="1"/>
            <p:nvPr/>
          </p:nvSpPr>
          <p:spPr>
            <a:xfrm>
              <a:off x="5010192" y="4411712"/>
              <a:ext cx="458780" cy="369332"/>
            </a:xfrm>
            <a:prstGeom prst="rect">
              <a:avLst/>
            </a:prstGeom>
            <a:noFill/>
          </p:spPr>
          <p:txBody>
            <a:bodyPr wrap="none" rtlCol="0">
              <a:spAutoFit/>
            </a:bodyPr>
            <a:lstStyle/>
            <a:p>
              <a:r>
                <a:rPr lang="es-ES_tradnl" smtClean="0"/>
                <a:t>A2</a:t>
              </a:r>
              <a:endParaRPr lang="es-ES_tradnl"/>
            </a:p>
          </p:txBody>
        </p:sp>
        <p:sp>
          <p:nvSpPr>
            <p:cNvPr id="11" name="CuadroTexto 10"/>
            <p:cNvSpPr txBox="1"/>
            <p:nvPr/>
          </p:nvSpPr>
          <p:spPr>
            <a:xfrm>
              <a:off x="5021312" y="2314972"/>
              <a:ext cx="458780" cy="369332"/>
            </a:xfrm>
            <a:prstGeom prst="rect">
              <a:avLst/>
            </a:prstGeom>
            <a:noFill/>
          </p:spPr>
          <p:txBody>
            <a:bodyPr wrap="none" rtlCol="0">
              <a:spAutoFit/>
            </a:bodyPr>
            <a:lstStyle/>
            <a:p>
              <a:r>
                <a:rPr lang="es-ES_tradnl" smtClean="0"/>
                <a:t>A1</a:t>
              </a:r>
              <a:endParaRPr lang="es-ES_tradnl"/>
            </a:p>
          </p:txBody>
        </p:sp>
      </p:grpSp>
      <p:sp>
        <p:nvSpPr>
          <p:cNvPr id="13" name="Marco 12"/>
          <p:cNvSpPr/>
          <p:nvPr/>
        </p:nvSpPr>
        <p:spPr>
          <a:xfrm>
            <a:off x="7256720" y="4416047"/>
            <a:ext cx="880013" cy="640642"/>
          </a:xfrm>
          <a:prstGeom prst="frame">
            <a:avLst>
              <a:gd name="adj1" fmla="val 719"/>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4" name="Marco 13"/>
          <p:cNvSpPr/>
          <p:nvPr/>
        </p:nvSpPr>
        <p:spPr>
          <a:xfrm>
            <a:off x="5999631" y="3215068"/>
            <a:ext cx="880013" cy="640642"/>
          </a:xfrm>
          <a:prstGeom prst="frame">
            <a:avLst>
              <a:gd name="adj1" fmla="val 719"/>
            </a:avLst>
          </a:prstGeom>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15"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61556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par>
                          <p:cTn id="26" fill="hold">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blinds(horizontal)">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7504" y="908720"/>
                <a:ext cx="4032448" cy="5328592"/>
              </a:xfrm>
            </p:spPr>
            <p:txBody>
              <a:bodyPr>
                <a:normAutofit/>
              </a:bodyPr>
              <a:lstStyle/>
              <a:p>
                <a:pPr marL="0" indent="0" algn="just">
                  <a:buNone/>
                </a:pPr>
                <a:r>
                  <a:rPr lang="es-ES" dirty="0" smtClean="0"/>
                  <a:t>El voltaje de entrada diferencial será:</a:t>
                </a:r>
              </a:p>
              <a:p>
                <a:pPr marL="0" indent="0" algn="just">
                  <a:buNone/>
                </a:pPr>
                <a:endParaRPr lang="es-ES" dirty="0"/>
              </a:p>
              <a:p>
                <a:pPr marL="0" indent="0" algn="just">
                  <a:buNone/>
                </a:pPr>
                <a14:m>
                  <m:oMath xmlns:m="http://schemas.openxmlformats.org/officeDocument/2006/math">
                    <m:r>
                      <a:rPr lang="en-US" i="1">
                        <a:latin typeface="Cambria Math" charset="0"/>
                      </a:rPr>
                      <m:t>𝑉</m:t>
                    </m:r>
                    <m:r>
                      <a:rPr lang="es-ES" b="0" i="1" smtClean="0">
                        <a:latin typeface="Cambria Math" charset="0"/>
                      </a:rPr>
                      <m:t>𝑖</m:t>
                    </m:r>
                    <m:r>
                      <a:rPr lang="es-ES" i="1">
                        <a:latin typeface="Cambria Math" charset="0"/>
                      </a:rPr>
                      <m:t>=</m:t>
                    </m:r>
                    <m:r>
                      <a:rPr lang="es-ES_tradnl" i="1" smtClean="0">
                        <a:latin typeface="Cambria Math" charset="0"/>
                      </a:rPr>
                      <m:t> </m:t>
                    </m:r>
                    <m:r>
                      <a:rPr lang="es-ES" i="1">
                        <a:latin typeface="Cambria Math" charset="0"/>
                      </a:rPr>
                      <m:t>(</m:t>
                    </m:r>
                    <m:r>
                      <a:rPr lang="en-US" i="1">
                        <a:latin typeface="Cambria Math" charset="0"/>
                      </a:rPr>
                      <m:t>𝑉</m:t>
                    </m:r>
                    <m:r>
                      <a:rPr lang="es-ES" i="1">
                        <a:latin typeface="Cambria Math" charset="0"/>
                      </a:rPr>
                      <m:t>2−</m:t>
                    </m:r>
                    <m:r>
                      <a:rPr lang="en-US" i="1">
                        <a:latin typeface="Cambria Math" charset="0"/>
                      </a:rPr>
                      <m:t>𝑉</m:t>
                    </m:r>
                    <m:r>
                      <a:rPr lang="es-ES" i="1">
                        <a:latin typeface="Cambria Math" charset="0"/>
                      </a:rPr>
                      <m:t>1)</m:t>
                    </m:r>
                  </m:oMath>
                </a14:m>
                <a:r>
                  <a:rPr lang="es-ES_tradnl" dirty="0">
                    <a:effectLst/>
                  </a:rPr>
                  <a:t> </a:t>
                </a:r>
                <a:endParaRPr lang="es-ES" dirty="0"/>
              </a:p>
              <a:p>
                <a:pPr marL="0" indent="0" algn="just">
                  <a:buNone/>
                </a:pPr>
                <a:endParaRPr lang="es-ES" dirty="0" smtClean="0"/>
              </a:p>
              <a:p>
                <a:pPr marL="0" indent="0" algn="just">
                  <a:buNone/>
                </a:pPr>
                <a:r>
                  <a:rPr lang="es-ES" dirty="0" smtClean="0"/>
                  <a:t>El voltaje de salida será:</a:t>
                </a:r>
              </a:p>
              <a:p>
                <a:pPr marL="0" indent="0" algn="just">
                  <a:buNone/>
                </a:pPr>
                <a:endParaRPr lang="es-ES" dirty="0"/>
              </a:p>
              <a:p>
                <a:pPr marL="0" indent="0" algn="ctr">
                  <a:buNone/>
                </a:pPr>
                <a14:m>
                  <m:oMath xmlns:m="http://schemas.openxmlformats.org/officeDocument/2006/math">
                    <m:r>
                      <a:rPr lang="en-US" sz="2200" i="1">
                        <a:latin typeface="Cambria Math" charset="0"/>
                      </a:rPr>
                      <m:t>𝑉𝑜</m:t>
                    </m:r>
                    <m:r>
                      <a:rPr lang="es-ES" sz="2200" i="1">
                        <a:latin typeface="Cambria Math" charset="0"/>
                      </a:rPr>
                      <m:t>=</m:t>
                    </m:r>
                    <m:d>
                      <m:dPr>
                        <m:ctrlPr>
                          <a:rPr lang="es-ES_tradnl" sz="2200" i="1">
                            <a:latin typeface="Cambria Math" charset="0"/>
                          </a:rPr>
                        </m:ctrlPr>
                      </m:dPr>
                      <m:e>
                        <m:f>
                          <m:fPr>
                            <m:ctrlPr>
                              <a:rPr lang="es-ES_tradnl" sz="2200" i="1">
                                <a:latin typeface="Cambria Math" charset="0"/>
                              </a:rPr>
                            </m:ctrlPr>
                          </m:fPr>
                          <m:num>
                            <m:r>
                              <a:rPr lang="en-US" sz="2200" i="1">
                                <a:latin typeface="Cambria Math" charset="0"/>
                              </a:rPr>
                              <m:t>𝑅</m:t>
                            </m:r>
                            <m:r>
                              <a:rPr lang="es-ES" sz="2200" i="1">
                                <a:latin typeface="Cambria Math" charset="0"/>
                              </a:rPr>
                              <m:t>4</m:t>
                            </m:r>
                          </m:num>
                          <m:den>
                            <m:r>
                              <a:rPr lang="en-US" sz="2200" i="1">
                                <a:latin typeface="Cambria Math" charset="0"/>
                              </a:rPr>
                              <m:t>𝑅</m:t>
                            </m:r>
                            <m:r>
                              <a:rPr lang="es-ES" sz="2200" i="1">
                                <a:latin typeface="Cambria Math" charset="0"/>
                              </a:rPr>
                              <m:t>3</m:t>
                            </m:r>
                          </m:den>
                        </m:f>
                      </m:e>
                    </m:d>
                    <m:d>
                      <m:dPr>
                        <m:ctrlPr>
                          <a:rPr lang="es-ES_tradnl" sz="2200" i="1">
                            <a:latin typeface="Cambria Math" charset="0"/>
                          </a:rPr>
                        </m:ctrlPr>
                      </m:dPr>
                      <m:e>
                        <m:r>
                          <a:rPr lang="es-ES" sz="2200" i="1">
                            <a:latin typeface="Cambria Math" charset="0"/>
                          </a:rPr>
                          <m:t>1+</m:t>
                        </m:r>
                        <m:f>
                          <m:fPr>
                            <m:ctrlPr>
                              <a:rPr lang="es-ES_tradnl" sz="2200" i="1">
                                <a:latin typeface="Cambria Math" charset="0"/>
                              </a:rPr>
                            </m:ctrlPr>
                          </m:fPr>
                          <m:num>
                            <m:r>
                              <a:rPr lang="es-ES" sz="2200" i="1">
                                <a:latin typeface="Cambria Math" charset="0"/>
                              </a:rPr>
                              <m:t>2</m:t>
                            </m:r>
                            <m:r>
                              <a:rPr lang="en-US" sz="2200" i="1">
                                <a:latin typeface="Cambria Math" charset="0"/>
                              </a:rPr>
                              <m:t>𝑅</m:t>
                            </m:r>
                            <m:r>
                              <a:rPr lang="es-ES" sz="2200" i="1">
                                <a:latin typeface="Cambria Math" charset="0"/>
                              </a:rPr>
                              <m:t>2</m:t>
                            </m:r>
                          </m:num>
                          <m:den>
                            <m:r>
                              <a:rPr lang="en-US" sz="2200" i="1">
                                <a:latin typeface="Cambria Math" charset="0"/>
                              </a:rPr>
                              <m:t>𝑅</m:t>
                            </m:r>
                            <m:r>
                              <a:rPr lang="es-ES" sz="2200" i="1">
                                <a:latin typeface="Cambria Math" charset="0"/>
                              </a:rPr>
                              <m:t>1</m:t>
                            </m:r>
                          </m:den>
                        </m:f>
                      </m:e>
                    </m:d>
                    <m:r>
                      <a:rPr lang="es-ES" sz="2200" i="1">
                        <a:latin typeface="Cambria Math" charset="0"/>
                      </a:rPr>
                      <m:t>(</m:t>
                    </m:r>
                    <m:r>
                      <a:rPr lang="en-US" sz="2200" i="1">
                        <a:latin typeface="Cambria Math" charset="0"/>
                      </a:rPr>
                      <m:t>𝑉</m:t>
                    </m:r>
                    <m:r>
                      <a:rPr lang="es-ES" sz="2200" i="1">
                        <a:latin typeface="Cambria Math" charset="0"/>
                      </a:rPr>
                      <m:t>2−</m:t>
                    </m:r>
                    <m:r>
                      <a:rPr lang="en-US" sz="2200" i="1">
                        <a:latin typeface="Cambria Math" charset="0"/>
                      </a:rPr>
                      <m:t>𝑉</m:t>
                    </m:r>
                    <m:r>
                      <a:rPr lang="es-ES" sz="2200" i="1">
                        <a:latin typeface="Cambria Math" charset="0"/>
                      </a:rPr>
                      <m:t>1)</m:t>
                    </m:r>
                  </m:oMath>
                </a14:m>
                <a:r>
                  <a:rPr lang="es-ES_tradnl" sz="2200" dirty="0">
                    <a:effectLst/>
                  </a:rPr>
                  <a:t> </a:t>
                </a:r>
                <a:endParaRPr lang="es-ES_tradnl" sz="22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7504" y="908720"/>
                <a:ext cx="4032448" cy="5328592"/>
              </a:xfrm>
              <a:blipFill rotWithShape="0">
                <a:blip r:embed="rId2"/>
                <a:stretch>
                  <a:fillRect l="-3933" t="-1373" r="-3782"/>
                </a:stretch>
              </a:blipFill>
            </p:spPr>
            <p:txBody>
              <a:bodyPr/>
              <a:lstStyle/>
              <a:p>
                <a:r>
                  <a:rPr lang="es-ES_tradnl">
                    <a:noFill/>
                  </a:rPr>
                  <a:t> </a:t>
                </a:r>
              </a:p>
            </p:txBody>
          </p:sp>
        </mc:Fallback>
      </mc:AlternateContent>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De Instrumentación</a:t>
            </a:r>
            <a:endParaRPr lang="es-CO" dirty="0">
              <a:solidFill>
                <a:schemeClr val="bg1">
                  <a:lumMod val="85000"/>
                </a:schemeClr>
              </a:solidFill>
            </a:endParaRPr>
          </a:p>
        </p:txBody>
      </p:sp>
      <p:grpSp>
        <p:nvGrpSpPr>
          <p:cNvPr id="12" name="Agrupar 11"/>
          <p:cNvGrpSpPr/>
          <p:nvPr/>
        </p:nvGrpSpPr>
        <p:grpSpPr>
          <a:xfrm>
            <a:off x="4315176" y="2001726"/>
            <a:ext cx="4824136" cy="3142580"/>
            <a:chOff x="4315176" y="2001726"/>
            <a:chExt cx="4824136" cy="3142580"/>
          </a:xfrm>
        </p:grpSpPr>
        <p:pic>
          <p:nvPicPr>
            <p:cNvPr id="8" name="Imagen 7"/>
            <p:cNvPicPr>
              <a:picLocks noChangeAspect="1"/>
            </p:cNvPicPr>
            <p:nvPr/>
          </p:nvPicPr>
          <p:blipFill>
            <a:blip r:embed="rId3"/>
            <a:stretch>
              <a:fillRect/>
            </a:stretch>
          </p:blipFill>
          <p:spPr>
            <a:xfrm>
              <a:off x="4315176" y="2001726"/>
              <a:ext cx="4824136" cy="3142580"/>
            </a:xfrm>
            <a:prstGeom prst="rect">
              <a:avLst/>
            </a:prstGeom>
          </p:spPr>
        </p:pic>
        <p:sp>
          <p:nvSpPr>
            <p:cNvPr id="9" name="CuadroTexto 8"/>
            <p:cNvSpPr txBox="1"/>
            <p:nvPr/>
          </p:nvSpPr>
          <p:spPr>
            <a:xfrm>
              <a:off x="7367612" y="3375650"/>
              <a:ext cx="458780" cy="369332"/>
            </a:xfrm>
            <a:prstGeom prst="rect">
              <a:avLst/>
            </a:prstGeom>
            <a:noFill/>
          </p:spPr>
          <p:txBody>
            <a:bodyPr wrap="none" rtlCol="0">
              <a:spAutoFit/>
            </a:bodyPr>
            <a:lstStyle/>
            <a:p>
              <a:r>
                <a:rPr lang="es-ES_tradnl" smtClean="0"/>
                <a:t>A3</a:t>
              </a:r>
              <a:endParaRPr lang="es-ES_tradnl" dirty="0"/>
            </a:p>
          </p:txBody>
        </p:sp>
        <p:sp>
          <p:nvSpPr>
            <p:cNvPr id="10" name="CuadroTexto 9"/>
            <p:cNvSpPr txBox="1"/>
            <p:nvPr/>
          </p:nvSpPr>
          <p:spPr>
            <a:xfrm>
              <a:off x="5010192" y="4411712"/>
              <a:ext cx="458780" cy="369332"/>
            </a:xfrm>
            <a:prstGeom prst="rect">
              <a:avLst/>
            </a:prstGeom>
            <a:noFill/>
          </p:spPr>
          <p:txBody>
            <a:bodyPr wrap="none" rtlCol="0">
              <a:spAutoFit/>
            </a:bodyPr>
            <a:lstStyle/>
            <a:p>
              <a:r>
                <a:rPr lang="es-ES_tradnl" smtClean="0"/>
                <a:t>A2</a:t>
              </a:r>
              <a:endParaRPr lang="es-ES_tradnl"/>
            </a:p>
          </p:txBody>
        </p:sp>
        <p:sp>
          <p:nvSpPr>
            <p:cNvPr id="11" name="CuadroTexto 10"/>
            <p:cNvSpPr txBox="1"/>
            <p:nvPr/>
          </p:nvSpPr>
          <p:spPr>
            <a:xfrm>
              <a:off x="5021312" y="2314972"/>
              <a:ext cx="458780" cy="369332"/>
            </a:xfrm>
            <a:prstGeom prst="rect">
              <a:avLst/>
            </a:prstGeom>
            <a:noFill/>
          </p:spPr>
          <p:txBody>
            <a:bodyPr wrap="none" rtlCol="0">
              <a:spAutoFit/>
            </a:bodyPr>
            <a:lstStyle/>
            <a:p>
              <a:r>
                <a:rPr lang="es-ES_tradnl" smtClean="0"/>
                <a:t>A1</a:t>
              </a:r>
              <a:endParaRPr lang="es-ES_tradnl"/>
            </a:p>
          </p:txBody>
        </p:sp>
      </p:grpSp>
      <p:sp>
        <p:nvSpPr>
          <p:cNvPr id="13"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12928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908720"/>
            <a:ext cx="4032448" cy="5328592"/>
          </a:xfrm>
        </p:spPr>
        <p:txBody>
          <a:bodyPr>
            <a:normAutofit lnSpcReduction="10000"/>
          </a:bodyPr>
          <a:lstStyle/>
          <a:p>
            <a:pPr marL="0" indent="0" algn="just">
              <a:buNone/>
            </a:pPr>
            <a:r>
              <a:rPr lang="es-ES_tradnl" sz="2200" dirty="0" smtClean="0"/>
              <a:t>En resumen:</a:t>
            </a:r>
          </a:p>
          <a:p>
            <a:pPr marL="0" indent="0" algn="just">
              <a:buNone/>
            </a:pPr>
            <a:endParaRPr lang="es-ES_tradnl" sz="2200" dirty="0"/>
          </a:p>
          <a:p>
            <a:pPr marL="0" indent="0" algn="just">
              <a:buNone/>
            </a:pPr>
            <a:r>
              <a:rPr lang="es-ES_tradnl" sz="2200" dirty="0" smtClean="0"/>
              <a:t>La ganancia de voltaje, desde la entrada diferencial hasta la salida, se define con una sola resistencia.</a:t>
            </a:r>
          </a:p>
          <a:p>
            <a:pPr marL="0" indent="0" algn="just">
              <a:buNone/>
            </a:pPr>
            <a:endParaRPr lang="es-ES_tradnl" sz="2200" dirty="0"/>
          </a:p>
          <a:p>
            <a:pPr marL="0" indent="0" algn="just">
              <a:buNone/>
            </a:pPr>
            <a:r>
              <a:rPr lang="es-ES_tradnl" sz="2200" dirty="0" smtClean="0"/>
              <a:t>La impedancia de entrada de las dos entradas es muy alta y no cambia con la variación</a:t>
            </a:r>
            <a:r>
              <a:rPr lang="es-ES" sz="2200" dirty="0" smtClean="0"/>
              <a:t> de la ganancia.</a:t>
            </a:r>
          </a:p>
          <a:p>
            <a:pPr marL="0" indent="0" algn="just">
              <a:buNone/>
            </a:pPr>
            <a:endParaRPr lang="es-ES" sz="2200" dirty="0"/>
          </a:p>
          <a:p>
            <a:pPr marL="0" indent="0" algn="just">
              <a:buNone/>
            </a:pPr>
            <a:r>
              <a:rPr lang="es-ES" sz="2200" dirty="0" err="1" smtClean="0"/>
              <a:t>Vo</a:t>
            </a:r>
            <a:r>
              <a:rPr lang="es-ES" sz="2200" dirty="0" smtClean="0"/>
              <a:t> no depende directamente de los valores de V1 y V2 sino de su diferencia.</a:t>
            </a:r>
            <a:endParaRPr lang="es-ES_tradnl" sz="2200" dirty="0"/>
          </a:p>
        </p:txBody>
      </p:sp>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De Instrumentación</a:t>
            </a:r>
            <a:endParaRPr lang="es-CO" dirty="0">
              <a:solidFill>
                <a:schemeClr val="bg1">
                  <a:lumMod val="85000"/>
                </a:schemeClr>
              </a:solidFill>
            </a:endParaRPr>
          </a:p>
        </p:txBody>
      </p:sp>
      <p:grpSp>
        <p:nvGrpSpPr>
          <p:cNvPr id="12" name="Agrupar 11"/>
          <p:cNvGrpSpPr/>
          <p:nvPr/>
        </p:nvGrpSpPr>
        <p:grpSpPr>
          <a:xfrm>
            <a:off x="4315176" y="2001726"/>
            <a:ext cx="4824136" cy="3142580"/>
            <a:chOff x="4315176" y="2001726"/>
            <a:chExt cx="4824136" cy="3142580"/>
          </a:xfrm>
        </p:grpSpPr>
        <p:pic>
          <p:nvPicPr>
            <p:cNvPr id="8" name="Imagen 7"/>
            <p:cNvPicPr>
              <a:picLocks noChangeAspect="1"/>
            </p:cNvPicPr>
            <p:nvPr/>
          </p:nvPicPr>
          <p:blipFill>
            <a:blip r:embed="rId2"/>
            <a:stretch>
              <a:fillRect/>
            </a:stretch>
          </p:blipFill>
          <p:spPr>
            <a:xfrm>
              <a:off x="4315176" y="2001726"/>
              <a:ext cx="4824136" cy="3142580"/>
            </a:xfrm>
            <a:prstGeom prst="rect">
              <a:avLst/>
            </a:prstGeom>
          </p:spPr>
        </p:pic>
        <p:sp>
          <p:nvSpPr>
            <p:cNvPr id="9" name="CuadroTexto 8"/>
            <p:cNvSpPr txBox="1"/>
            <p:nvPr/>
          </p:nvSpPr>
          <p:spPr>
            <a:xfrm>
              <a:off x="7367612" y="3375650"/>
              <a:ext cx="458780" cy="369332"/>
            </a:xfrm>
            <a:prstGeom prst="rect">
              <a:avLst/>
            </a:prstGeom>
            <a:noFill/>
          </p:spPr>
          <p:txBody>
            <a:bodyPr wrap="none" rtlCol="0">
              <a:spAutoFit/>
            </a:bodyPr>
            <a:lstStyle/>
            <a:p>
              <a:r>
                <a:rPr lang="es-ES_tradnl" smtClean="0"/>
                <a:t>A3</a:t>
              </a:r>
              <a:endParaRPr lang="es-ES_tradnl" dirty="0"/>
            </a:p>
          </p:txBody>
        </p:sp>
        <p:sp>
          <p:nvSpPr>
            <p:cNvPr id="10" name="CuadroTexto 9"/>
            <p:cNvSpPr txBox="1"/>
            <p:nvPr/>
          </p:nvSpPr>
          <p:spPr>
            <a:xfrm>
              <a:off x="5010192" y="4411712"/>
              <a:ext cx="458780" cy="369332"/>
            </a:xfrm>
            <a:prstGeom prst="rect">
              <a:avLst/>
            </a:prstGeom>
            <a:noFill/>
          </p:spPr>
          <p:txBody>
            <a:bodyPr wrap="none" rtlCol="0">
              <a:spAutoFit/>
            </a:bodyPr>
            <a:lstStyle/>
            <a:p>
              <a:r>
                <a:rPr lang="es-ES_tradnl" smtClean="0"/>
                <a:t>A2</a:t>
              </a:r>
              <a:endParaRPr lang="es-ES_tradnl"/>
            </a:p>
          </p:txBody>
        </p:sp>
        <p:sp>
          <p:nvSpPr>
            <p:cNvPr id="11" name="CuadroTexto 10"/>
            <p:cNvSpPr txBox="1"/>
            <p:nvPr/>
          </p:nvSpPr>
          <p:spPr>
            <a:xfrm>
              <a:off x="5021312" y="2314972"/>
              <a:ext cx="458780" cy="369332"/>
            </a:xfrm>
            <a:prstGeom prst="rect">
              <a:avLst/>
            </a:prstGeom>
            <a:noFill/>
          </p:spPr>
          <p:txBody>
            <a:bodyPr wrap="none" rtlCol="0">
              <a:spAutoFit/>
            </a:bodyPr>
            <a:lstStyle/>
            <a:p>
              <a:r>
                <a:rPr lang="es-ES_tradnl" smtClean="0"/>
                <a:t>A1</a:t>
              </a:r>
              <a:endParaRPr lang="es-ES_tradnl"/>
            </a:p>
          </p:txBody>
        </p:sp>
      </p:grpSp>
      <p:sp>
        <p:nvSpPr>
          <p:cNvPr id="13" name="Título 1"/>
          <p:cNvSpPr>
            <a:spLocks noGrp="1"/>
          </p:cNvSpPr>
          <p:nvPr>
            <p:ph type="title"/>
          </p:nvPr>
        </p:nvSpPr>
        <p:spPr>
          <a:xfrm>
            <a:off x="2987824" y="0"/>
            <a:ext cx="6156176" cy="404664"/>
          </a:xfrm>
        </p:spPr>
        <p:txBody>
          <a:bodyPr/>
          <a:lstStyle/>
          <a:p>
            <a:r>
              <a:rPr lang="es-CO" dirty="0" smtClean="0">
                <a:solidFill>
                  <a:srgbClr val="FFFF00"/>
                </a:solidFill>
              </a:rPr>
              <a:t>Operaciones </a:t>
            </a:r>
            <a:r>
              <a:rPr lang="es-ES" dirty="0" smtClean="0">
                <a:solidFill>
                  <a:srgbClr val="FFFF00"/>
                </a:solidFill>
              </a:rPr>
              <a:t>básicas con </a:t>
            </a:r>
            <a:r>
              <a:rPr lang="es-CO" dirty="0" smtClean="0">
                <a:solidFill>
                  <a:srgbClr val="FFFF00"/>
                </a:solidFill>
              </a:rPr>
              <a:t>Op. Amp. </a:t>
            </a:r>
            <a:endParaRPr lang="es-CO" dirty="0">
              <a:solidFill>
                <a:srgbClr val="FFFF00"/>
              </a:solidFill>
            </a:endParaRPr>
          </a:p>
        </p:txBody>
      </p:sp>
    </p:spTree>
    <p:extLst>
      <p:ext uri="{BB962C8B-B14F-4D97-AF65-F5344CB8AC3E}">
        <p14:creationId xmlns:p14="http://schemas.microsoft.com/office/powerpoint/2010/main" val="122073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10" name="Marcador de contenido 2"/>
          <p:cNvSpPr txBox="1">
            <a:spLocks/>
          </p:cNvSpPr>
          <p:nvPr/>
        </p:nvSpPr>
        <p:spPr>
          <a:xfrm>
            <a:off x="1475656" y="1735907"/>
            <a:ext cx="2304256" cy="43573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_tradnl" sz="2800" dirty="0"/>
              <a:t>AV = - </a:t>
            </a:r>
            <a:r>
              <a:rPr lang="es-ES_tradnl" sz="2800" dirty="0" err="1" smtClean="0"/>
              <a:t>Vo</a:t>
            </a:r>
            <a:r>
              <a:rPr lang="es-ES_tradnl" sz="2800" dirty="0" smtClean="0"/>
              <a:t>/</a:t>
            </a:r>
            <a:r>
              <a:rPr lang="es-ES_tradnl" sz="2800" dirty="0" err="1" smtClean="0"/>
              <a:t>Vin</a:t>
            </a:r>
            <a:endParaRPr lang="es-ES_tradnl" sz="2800" dirty="0" smtClean="0"/>
          </a:p>
          <a:p>
            <a:pPr marL="0" indent="0" algn="ctr">
              <a:buNone/>
            </a:pPr>
            <a:endParaRPr lang="es-ES_tradnl" sz="2800" dirty="0"/>
          </a:p>
          <a:p>
            <a:pPr marL="0" indent="0" algn="ctr">
              <a:buNone/>
            </a:pPr>
            <a:r>
              <a:rPr lang="es-ES_tradnl" sz="2800" dirty="0"/>
              <a:t>AV = - </a:t>
            </a:r>
            <a:r>
              <a:rPr lang="es-ES_tradnl" sz="2800" dirty="0" smtClean="0"/>
              <a:t>Rf/</a:t>
            </a:r>
            <a:r>
              <a:rPr lang="es-ES_tradnl" sz="2800" dirty="0" err="1" smtClean="0"/>
              <a:t>Ri</a:t>
            </a:r>
            <a:endParaRPr lang="es-ES_tradnl" sz="2800" dirty="0" smtClean="0"/>
          </a:p>
          <a:p>
            <a:pPr marL="0" indent="0" algn="ctr">
              <a:buNone/>
            </a:pPr>
            <a:endParaRPr lang="es-ES_tradnl" sz="2800" dirty="0"/>
          </a:p>
          <a:p>
            <a:pPr marL="0" indent="0" algn="ctr">
              <a:buNone/>
            </a:pPr>
            <a:r>
              <a:rPr lang="es-ES_tradnl" sz="2800" dirty="0" err="1" smtClean="0"/>
              <a:t>Zi</a:t>
            </a:r>
            <a:r>
              <a:rPr lang="es-ES_tradnl" sz="2800" dirty="0" smtClean="0"/>
              <a:t> = </a:t>
            </a:r>
            <a:r>
              <a:rPr lang="es-ES_tradnl" sz="2800" dirty="0" err="1" smtClean="0"/>
              <a:t>Ri</a:t>
            </a:r>
            <a:endParaRPr lang="es-ES_tradnl" sz="2800" dirty="0" smtClean="0"/>
          </a:p>
          <a:p>
            <a:pPr marL="0" indent="0" algn="ctr">
              <a:buNone/>
            </a:pPr>
            <a:endParaRPr lang="es-ES_tradnl" sz="2800" dirty="0"/>
          </a:p>
          <a:p>
            <a:pPr marL="0" indent="0" algn="ctr">
              <a:buNone/>
            </a:pPr>
            <a:r>
              <a:rPr lang="es-ES_tradnl" sz="2800" dirty="0" err="1" smtClean="0"/>
              <a:t>Zo</a:t>
            </a:r>
            <a:r>
              <a:rPr lang="es-ES_tradnl" sz="2800" dirty="0" smtClean="0"/>
              <a:t> = 0 </a:t>
            </a:r>
            <a:endParaRPr lang="es-ES_tradnl" sz="2800" dirty="0"/>
          </a:p>
          <a:p>
            <a:pPr marL="0" indent="0" algn="just">
              <a:buNone/>
            </a:pPr>
            <a:endParaRPr lang="es-ES_tradnl" sz="2800" dirty="0"/>
          </a:p>
        </p:txBody>
      </p:sp>
      <p:pic>
        <p:nvPicPr>
          <p:cNvPr id="1026" name="Picture 2" descr="https://st-elf.electronicafacil.net/tutoriales/193/image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00100" cy="390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t-elf.electronicafacil.net/tutoriales/193/image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00100" cy="390525"/>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a:t>
            </a:r>
            <a:r>
              <a:rPr lang="es-ES" smtClean="0">
                <a:solidFill>
                  <a:schemeClr val="bg1">
                    <a:lumMod val="85000"/>
                  </a:schemeClr>
                </a:solidFill>
              </a:rPr>
              <a:t>Inversor</a:t>
            </a:r>
            <a:endParaRPr lang="es-CO" dirty="0">
              <a:solidFill>
                <a:schemeClr val="bg1">
                  <a:lumMod val="85000"/>
                </a:schemeClr>
              </a:solidFill>
            </a:endParaRPr>
          </a:p>
        </p:txBody>
      </p:sp>
      <p:pic>
        <p:nvPicPr>
          <p:cNvPr id="15" name="Imagen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252" y="3501009"/>
            <a:ext cx="3962400" cy="2592289"/>
          </a:xfrm>
          <a:prstGeom prst="rect">
            <a:avLst/>
          </a:prstGeom>
        </p:spPr>
      </p:pic>
      <p:sp>
        <p:nvSpPr>
          <p:cNvPr id="11" name="Título 1"/>
          <p:cNvSpPr txBox="1">
            <a:spLocks/>
          </p:cNvSpPr>
          <p:nvPr/>
        </p:nvSpPr>
        <p:spPr>
          <a:xfrm>
            <a:off x="2987824" y="0"/>
            <a:ext cx="6156176" cy="4046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CO" smtClean="0">
                <a:solidFill>
                  <a:srgbClr val="FFFF00"/>
                </a:solidFill>
              </a:rPr>
              <a:t>Operaciones Básicas con Op. Amp.</a:t>
            </a:r>
            <a:endParaRPr lang="es-CO" dirty="0">
              <a:solidFill>
                <a:srgbClr val="FFFF00"/>
              </a:solidFill>
            </a:endParaRPr>
          </a:p>
        </p:txBody>
      </p:sp>
    </p:spTree>
    <p:extLst>
      <p:ext uri="{BB962C8B-B14F-4D97-AF65-F5344CB8AC3E}">
        <p14:creationId xmlns:p14="http://schemas.microsoft.com/office/powerpoint/2010/main" val="104730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blinds(horizontal)">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blinds(horizontal)">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blinds(horizontal)">
                                      <p:cBhvr>
                                        <p:cTn id="2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8"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a:t>
            </a:r>
            <a:r>
              <a:rPr lang="es-ES" smtClean="0">
                <a:solidFill>
                  <a:schemeClr val="bg1">
                    <a:lumMod val="85000"/>
                  </a:schemeClr>
                </a:solidFill>
              </a:rPr>
              <a:t>Inversor</a:t>
            </a:r>
            <a:endParaRPr lang="es-CO" dirty="0">
              <a:solidFill>
                <a:schemeClr val="bg1">
                  <a:lumMod val="85000"/>
                </a:schemeClr>
              </a:solidFill>
            </a:endParaRPr>
          </a:p>
        </p:txBody>
      </p:sp>
      <p:sp>
        <p:nvSpPr>
          <p:cNvPr id="10" name="CuadroTexto 9"/>
          <p:cNvSpPr txBox="1"/>
          <p:nvPr/>
        </p:nvSpPr>
        <p:spPr>
          <a:xfrm>
            <a:off x="6540350" y="1772968"/>
            <a:ext cx="1560042" cy="584775"/>
          </a:xfrm>
          <a:prstGeom prst="rect">
            <a:avLst/>
          </a:prstGeom>
          <a:noFill/>
        </p:spPr>
        <p:txBody>
          <a:bodyPr wrap="none" rtlCol="0">
            <a:spAutoFit/>
          </a:bodyPr>
          <a:lstStyle/>
          <a:p>
            <a:r>
              <a:rPr lang="es-ES_tradnl" sz="3200" dirty="0" smtClean="0"/>
              <a:t>Entrada</a:t>
            </a:r>
            <a:endParaRPr lang="es-ES_tradnl" sz="3200" dirty="0"/>
          </a:p>
        </p:txBody>
      </p:sp>
      <p:sp>
        <p:nvSpPr>
          <p:cNvPr id="11" name="CuadroTexto 10"/>
          <p:cNvSpPr txBox="1"/>
          <p:nvPr/>
        </p:nvSpPr>
        <p:spPr>
          <a:xfrm>
            <a:off x="6540350" y="4175914"/>
            <a:ext cx="1284326" cy="584775"/>
          </a:xfrm>
          <a:prstGeom prst="rect">
            <a:avLst/>
          </a:prstGeom>
          <a:noFill/>
        </p:spPr>
        <p:txBody>
          <a:bodyPr wrap="none" rtlCol="0">
            <a:spAutoFit/>
          </a:bodyPr>
          <a:lstStyle/>
          <a:p>
            <a:r>
              <a:rPr lang="es-ES_tradnl" sz="3200" dirty="0" smtClean="0"/>
              <a:t>Salida</a:t>
            </a:r>
            <a:endParaRPr lang="es-ES_tradnl" sz="3200" dirty="0"/>
          </a:p>
        </p:txBody>
      </p:sp>
      <p:pic>
        <p:nvPicPr>
          <p:cNvPr id="13" name="Imagen 12"/>
          <p:cNvPicPr>
            <a:picLocks noChangeAspect="1"/>
          </p:cNvPicPr>
          <p:nvPr/>
        </p:nvPicPr>
        <p:blipFill rotWithShape="1">
          <a:blip r:embed="rId2"/>
          <a:srcRect l="53198" b="86096"/>
          <a:stretch/>
        </p:blipFill>
        <p:spPr>
          <a:xfrm>
            <a:off x="1082346" y="1453287"/>
            <a:ext cx="5367616" cy="1224136"/>
          </a:xfrm>
          <a:prstGeom prst="rect">
            <a:avLst/>
          </a:prstGeom>
        </p:spPr>
      </p:pic>
      <p:pic>
        <p:nvPicPr>
          <p:cNvPr id="14" name="Imagen 13"/>
          <p:cNvPicPr>
            <a:picLocks noChangeAspect="1"/>
          </p:cNvPicPr>
          <p:nvPr/>
        </p:nvPicPr>
        <p:blipFill rotWithShape="1">
          <a:blip r:embed="rId2"/>
          <a:srcRect l="53198" t="13904" b="64301"/>
          <a:stretch/>
        </p:blipFill>
        <p:spPr>
          <a:xfrm>
            <a:off x="1082346" y="3823904"/>
            <a:ext cx="5367616" cy="1765336"/>
          </a:xfrm>
          <a:prstGeom prst="rect">
            <a:avLst/>
          </a:prstGeom>
        </p:spPr>
      </p:pic>
      <p:sp>
        <p:nvSpPr>
          <p:cNvPr id="12" name="Título 1"/>
          <p:cNvSpPr txBox="1">
            <a:spLocks/>
          </p:cNvSpPr>
          <p:nvPr/>
        </p:nvSpPr>
        <p:spPr>
          <a:xfrm>
            <a:off x="2987824" y="0"/>
            <a:ext cx="6156176" cy="4046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CO" smtClean="0">
                <a:solidFill>
                  <a:srgbClr val="FFFF00"/>
                </a:solidFill>
              </a:rPr>
              <a:t>Operaciones Básicas con Op. Amp.</a:t>
            </a:r>
            <a:endParaRPr lang="es-CO" dirty="0">
              <a:solidFill>
                <a:srgbClr val="FFFF00"/>
              </a:solidFill>
            </a:endParaRPr>
          </a:p>
        </p:txBody>
      </p:sp>
    </p:spTree>
    <p:extLst>
      <p:ext uri="{BB962C8B-B14F-4D97-AF65-F5344CB8AC3E}">
        <p14:creationId xmlns:p14="http://schemas.microsoft.com/office/powerpoint/2010/main" val="81111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908720"/>
            <a:ext cx="8784976" cy="2736304"/>
          </a:xfrm>
        </p:spPr>
        <p:txBody>
          <a:bodyPr>
            <a:normAutofit fontScale="92500" lnSpcReduction="10000"/>
          </a:bodyPr>
          <a:lstStyle/>
          <a:p>
            <a:pPr marL="0" indent="0" algn="just">
              <a:buNone/>
            </a:pPr>
            <a:r>
              <a:rPr lang="es-ES_tradnl" dirty="0" smtClean="0"/>
              <a:t>Este </a:t>
            </a:r>
            <a:r>
              <a:rPr lang="es-ES_tradnl" dirty="0"/>
              <a:t>circuito es muy parecido al inversor, la diferencia es que la señal se introduce por el terminal no </a:t>
            </a:r>
            <a:r>
              <a:rPr lang="es-ES_tradnl" dirty="0" smtClean="0"/>
              <a:t>inversora, </a:t>
            </a:r>
            <a:r>
              <a:rPr lang="es-ES_tradnl" dirty="0"/>
              <a:t>lo cual </a:t>
            </a:r>
            <a:r>
              <a:rPr lang="es-ES_tradnl" dirty="0" smtClean="0"/>
              <a:t>significa que </a:t>
            </a:r>
            <a:r>
              <a:rPr lang="es-ES_tradnl" dirty="0"/>
              <a:t>la señal de salida estará en fase con la señal de entrada y amplificada</a:t>
            </a:r>
            <a:r>
              <a:rPr lang="es-ES_tradnl" dirty="0" smtClean="0"/>
              <a:t>. El </a:t>
            </a:r>
            <a:r>
              <a:rPr lang="es-ES_tradnl" dirty="0"/>
              <a:t>análisis matemático será igual que en el montaje inversor.</a:t>
            </a:r>
            <a:endParaRPr lang="es-ES_tradnl" dirty="0" smtClean="0"/>
          </a:p>
        </p:txBody>
      </p:sp>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10" name="Marcador de contenido 2"/>
          <p:cNvSpPr txBox="1">
            <a:spLocks/>
          </p:cNvSpPr>
          <p:nvPr/>
        </p:nvSpPr>
        <p:spPr>
          <a:xfrm>
            <a:off x="107504" y="4077073"/>
            <a:ext cx="4981748" cy="20162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ES_tradnl" sz="3000" dirty="0" smtClean="0"/>
              <a:t>La </a:t>
            </a:r>
            <a:r>
              <a:rPr lang="es-ES_tradnl" sz="3000" dirty="0"/>
              <a:t>señal se aplica al terminal </a:t>
            </a:r>
            <a:r>
              <a:rPr lang="es-ES_tradnl" sz="3000" dirty="0" smtClean="0"/>
              <a:t>no inversor </a:t>
            </a:r>
            <a:r>
              <a:rPr lang="es-ES_tradnl" sz="3000" dirty="0"/>
              <a:t>o </a:t>
            </a:r>
            <a:r>
              <a:rPr lang="es-ES_tradnl" sz="3000" dirty="0" smtClean="0"/>
              <a:t>positivo </a:t>
            </a:r>
            <a:r>
              <a:rPr lang="es-ES_tradnl" sz="3000" dirty="0"/>
              <a:t>del amplificador y el </a:t>
            </a:r>
            <a:r>
              <a:rPr lang="es-ES_tradnl" sz="3000" dirty="0" smtClean="0"/>
              <a:t>negativo </a:t>
            </a:r>
            <a:r>
              <a:rPr lang="es-ES_tradnl" sz="3000" dirty="0"/>
              <a:t>o </a:t>
            </a:r>
            <a:r>
              <a:rPr lang="es-ES_tradnl" sz="3000" dirty="0" smtClean="0"/>
              <a:t>inversor </a:t>
            </a:r>
            <a:r>
              <a:rPr lang="es-ES_tradnl" sz="3000" dirty="0"/>
              <a:t>se lleva a masa. </a:t>
            </a:r>
          </a:p>
        </p:txBody>
      </p:sp>
      <p:sp>
        <p:nvSpPr>
          <p:cNvPr id="11"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No Inversor</a:t>
            </a:r>
            <a:endParaRPr lang="es-CO" dirty="0">
              <a:solidFill>
                <a:schemeClr val="bg1">
                  <a:lumMod val="85000"/>
                </a:schemeClr>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3253992"/>
            <a:ext cx="3677593" cy="2986272"/>
          </a:xfrm>
          <a:prstGeom prst="rect">
            <a:avLst/>
          </a:prstGeom>
        </p:spPr>
      </p:pic>
      <p:sp>
        <p:nvSpPr>
          <p:cNvPr id="9" name="Título 1"/>
          <p:cNvSpPr>
            <a:spLocks noGrp="1"/>
          </p:cNvSpPr>
          <p:nvPr>
            <p:ph type="title"/>
          </p:nvPr>
        </p:nvSpPr>
        <p:spPr>
          <a:xfrm>
            <a:off x="2987824" y="0"/>
            <a:ext cx="6156176" cy="404664"/>
          </a:xfrm>
        </p:spPr>
        <p:txBody>
          <a:bodyPr/>
          <a:lstStyle/>
          <a:p>
            <a:r>
              <a:rPr lang="es-CO" dirty="0" smtClean="0">
                <a:solidFill>
                  <a:srgbClr val="FFFF00"/>
                </a:solidFill>
              </a:rPr>
              <a:t>Operaciones Básicas con Op. </a:t>
            </a:r>
            <a:r>
              <a:rPr lang="es-CO" smtClean="0">
                <a:solidFill>
                  <a:srgbClr val="FFFF00"/>
                </a:solidFill>
              </a:rPr>
              <a:t>Amp.</a:t>
            </a:r>
            <a:endParaRPr lang="es-CO" dirty="0">
              <a:solidFill>
                <a:srgbClr val="FFFF00"/>
              </a:solidFill>
            </a:endParaRPr>
          </a:p>
        </p:txBody>
      </p:sp>
    </p:spTree>
    <p:extLst>
      <p:ext uri="{BB962C8B-B14F-4D97-AF65-F5344CB8AC3E}">
        <p14:creationId xmlns:p14="http://schemas.microsoft.com/office/powerpoint/2010/main" val="62572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linds(horizontal)">
                                      <p:cBhvr>
                                        <p:cTn id="12" dur="500"/>
                                        <p:tgtEl>
                                          <p:spTgt spid="10">
                                            <p:txEl>
                                              <p:pRg st="0" end="0"/>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10" name="Marcador de contenido 2"/>
          <p:cNvSpPr txBox="1">
            <a:spLocks/>
          </p:cNvSpPr>
          <p:nvPr/>
        </p:nvSpPr>
        <p:spPr>
          <a:xfrm>
            <a:off x="1475656" y="1735907"/>
            <a:ext cx="3744416" cy="435739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_tradnl" sz="2800" dirty="0"/>
              <a:t>AV = </a:t>
            </a:r>
            <a:r>
              <a:rPr lang="es-ES_tradnl" sz="2800" dirty="0" err="1" smtClean="0"/>
              <a:t>Vo</a:t>
            </a:r>
            <a:r>
              <a:rPr lang="es-ES_tradnl" sz="2800" dirty="0" smtClean="0"/>
              <a:t>/</a:t>
            </a:r>
            <a:r>
              <a:rPr lang="es-ES_tradnl" sz="2800" dirty="0" err="1" smtClean="0"/>
              <a:t>Vin</a:t>
            </a:r>
            <a:endParaRPr lang="es-ES_tradnl" sz="2800" dirty="0" smtClean="0"/>
          </a:p>
          <a:p>
            <a:pPr marL="0" indent="0" algn="ctr">
              <a:buNone/>
            </a:pPr>
            <a:endParaRPr lang="es-ES_tradnl" sz="2800" dirty="0"/>
          </a:p>
          <a:p>
            <a:pPr marL="0" indent="0" algn="ctr">
              <a:buNone/>
            </a:pPr>
            <a:r>
              <a:rPr lang="es-ES_tradnl" sz="2800" dirty="0"/>
              <a:t>AV = </a:t>
            </a:r>
            <a:r>
              <a:rPr lang="es-ES_tradnl" sz="2800" dirty="0" smtClean="0"/>
              <a:t>(</a:t>
            </a:r>
            <a:r>
              <a:rPr lang="es-ES" sz="2800" dirty="0" smtClean="0"/>
              <a:t>Rf</a:t>
            </a:r>
            <a:r>
              <a:rPr lang="es-ES_tradnl" sz="2800" dirty="0" smtClean="0"/>
              <a:t>/</a:t>
            </a:r>
            <a:r>
              <a:rPr lang="es-ES_tradnl" sz="2800" dirty="0" err="1" smtClean="0"/>
              <a:t>Ri</a:t>
            </a:r>
            <a:r>
              <a:rPr lang="es-ES_tradnl" sz="2800" dirty="0" smtClean="0"/>
              <a:t>)+1</a:t>
            </a:r>
          </a:p>
          <a:p>
            <a:pPr marL="0" indent="0" algn="ctr">
              <a:buNone/>
            </a:pPr>
            <a:endParaRPr lang="es-ES_tradnl" sz="2800" dirty="0"/>
          </a:p>
          <a:p>
            <a:pPr marL="0" indent="0" algn="ctr">
              <a:buNone/>
            </a:pPr>
            <a:r>
              <a:rPr lang="es-ES_tradnl" sz="2800" dirty="0" err="1" smtClean="0"/>
              <a:t>Zi</a:t>
            </a:r>
            <a:r>
              <a:rPr lang="es-ES_tradnl" sz="2800" dirty="0" smtClean="0"/>
              <a:t> = </a:t>
            </a:r>
            <a:r>
              <a:rPr lang="es-ES_tradnl" sz="3800" dirty="0" smtClean="0"/>
              <a:t>∞</a:t>
            </a:r>
            <a:endParaRPr lang="es-ES_tradnl" sz="3800" dirty="0"/>
          </a:p>
          <a:p>
            <a:pPr marL="0" indent="0" algn="ctr">
              <a:buNone/>
            </a:pPr>
            <a:endParaRPr lang="es-ES_tradnl" sz="2800" dirty="0"/>
          </a:p>
          <a:p>
            <a:pPr marL="0" indent="0" algn="ctr">
              <a:buNone/>
            </a:pPr>
            <a:r>
              <a:rPr lang="es-ES_tradnl" sz="2800" dirty="0" err="1" smtClean="0"/>
              <a:t>Zo</a:t>
            </a:r>
            <a:r>
              <a:rPr lang="es-ES_tradnl" sz="2800" dirty="0" smtClean="0"/>
              <a:t> = 0 </a:t>
            </a:r>
          </a:p>
          <a:p>
            <a:pPr marL="0" indent="0" algn="ctr">
              <a:buNone/>
            </a:pPr>
            <a:endParaRPr lang="es-ES_tradnl" sz="2800" dirty="0"/>
          </a:p>
          <a:p>
            <a:pPr marL="0" indent="0" algn="ctr">
              <a:buNone/>
            </a:pPr>
            <a:r>
              <a:rPr lang="es-ES_tradnl" sz="2800" dirty="0" smtClean="0"/>
              <a:t>R3 = R1IIR2</a:t>
            </a:r>
            <a:endParaRPr lang="es-ES_tradnl" sz="2800" dirty="0"/>
          </a:p>
          <a:p>
            <a:pPr marL="0" indent="0" algn="just">
              <a:buNone/>
            </a:pPr>
            <a:endParaRPr lang="es-ES_tradnl" sz="2800" dirty="0"/>
          </a:p>
        </p:txBody>
      </p:sp>
      <p:pic>
        <p:nvPicPr>
          <p:cNvPr id="1026" name="Picture 2" descr="https://st-elf.electronicafacil.net/tutoriales/193/image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00100" cy="390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t-elf.electronicafacil.net/tutoriales/193/image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00100" cy="390525"/>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No Inversor</a:t>
            </a:r>
            <a:endParaRPr lang="es-CO" dirty="0">
              <a:solidFill>
                <a:schemeClr val="bg1">
                  <a:lumMod val="85000"/>
                </a:schemeClr>
              </a:solidFill>
            </a:endParaRPr>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3253992"/>
            <a:ext cx="3677593" cy="2986272"/>
          </a:xfrm>
          <a:prstGeom prst="rect">
            <a:avLst/>
          </a:prstGeom>
        </p:spPr>
      </p:pic>
      <p:sp>
        <p:nvSpPr>
          <p:cNvPr id="11" name="Título 1"/>
          <p:cNvSpPr txBox="1">
            <a:spLocks/>
          </p:cNvSpPr>
          <p:nvPr/>
        </p:nvSpPr>
        <p:spPr>
          <a:xfrm>
            <a:off x="2987824" y="0"/>
            <a:ext cx="6156176" cy="4046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CO" smtClean="0">
                <a:solidFill>
                  <a:srgbClr val="FFFF00"/>
                </a:solidFill>
              </a:rPr>
              <a:t>Operaciones Básicas con Op. Amp.</a:t>
            </a:r>
            <a:endParaRPr lang="es-CO" dirty="0">
              <a:solidFill>
                <a:srgbClr val="FFFF00"/>
              </a:solidFill>
            </a:endParaRPr>
          </a:p>
        </p:txBody>
      </p:sp>
    </p:spTree>
    <p:extLst>
      <p:ext uri="{BB962C8B-B14F-4D97-AF65-F5344CB8AC3E}">
        <p14:creationId xmlns:p14="http://schemas.microsoft.com/office/powerpoint/2010/main" val="121223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blinds(horizontal)">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blinds(horizontal)">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blinds(horizontal)">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blinds(horizontal)">
                                      <p:cBhvr>
                                        <p:cTn id="2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smtClean="0"/>
              <a:t>Electrónica III</a:t>
            </a:r>
            <a:endParaRPr lang="es-CO" dirty="0"/>
          </a:p>
        </p:txBody>
      </p:sp>
      <p:pic>
        <p:nvPicPr>
          <p:cNvPr id="5" name="Imagen 4"/>
          <p:cNvPicPr>
            <a:picLocks noChangeAspect="1"/>
          </p:cNvPicPr>
          <p:nvPr/>
        </p:nvPicPr>
        <p:blipFill rotWithShape="1">
          <a:blip r:embed="rId2"/>
          <a:srcRect t="14300" r="50806" b="69950"/>
          <a:stretch/>
        </p:blipFill>
        <p:spPr>
          <a:xfrm>
            <a:off x="1331640" y="1402712"/>
            <a:ext cx="4994342" cy="1227472"/>
          </a:xfrm>
          <a:prstGeom prst="rect">
            <a:avLst/>
          </a:prstGeom>
        </p:spPr>
      </p:pic>
      <p:pic>
        <p:nvPicPr>
          <p:cNvPr id="6" name="Imagen 5"/>
          <p:cNvPicPr>
            <a:picLocks noChangeAspect="1"/>
          </p:cNvPicPr>
          <p:nvPr/>
        </p:nvPicPr>
        <p:blipFill rotWithShape="1">
          <a:blip r:embed="rId2"/>
          <a:srcRect t="31100" r="50806" b="37400"/>
          <a:stretch/>
        </p:blipFill>
        <p:spPr>
          <a:xfrm>
            <a:off x="1331640" y="3284984"/>
            <a:ext cx="4994342" cy="2312229"/>
          </a:xfrm>
          <a:prstGeom prst="rect">
            <a:avLst/>
          </a:prstGeom>
        </p:spPr>
      </p:pic>
      <p:sp>
        <p:nvSpPr>
          <p:cNvPr id="7" name="CuadroTexto 6"/>
          <p:cNvSpPr txBox="1"/>
          <p:nvPr/>
        </p:nvSpPr>
        <p:spPr>
          <a:xfrm>
            <a:off x="6156176" y="1745764"/>
            <a:ext cx="1560042" cy="584775"/>
          </a:xfrm>
          <a:prstGeom prst="rect">
            <a:avLst/>
          </a:prstGeom>
          <a:noFill/>
        </p:spPr>
        <p:txBody>
          <a:bodyPr wrap="none" rtlCol="0">
            <a:spAutoFit/>
          </a:bodyPr>
          <a:lstStyle/>
          <a:p>
            <a:r>
              <a:rPr lang="es-ES_tradnl" sz="3200" dirty="0" smtClean="0"/>
              <a:t>Entrada</a:t>
            </a:r>
            <a:endParaRPr lang="es-ES_tradnl" sz="3200" dirty="0"/>
          </a:p>
        </p:txBody>
      </p:sp>
      <p:sp>
        <p:nvSpPr>
          <p:cNvPr id="8" name="CuadroTexto 7"/>
          <p:cNvSpPr txBox="1"/>
          <p:nvPr/>
        </p:nvSpPr>
        <p:spPr>
          <a:xfrm>
            <a:off x="6156176" y="4148710"/>
            <a:ext cx="1284326" cy="584775"/>
          </a:xfrm>
          <a:prstGeom prst="rect">
            <a:avLst/>
          </a:prstGeom>
          <a:noFill/>
        </p:spPr>
        <p:txBody>
          <a:bodyPr wrap="none" rtlCol="0">
            <a:spAutoFit/>
          </a:bodyPr>
          <a:lstStyle/>
          <a:p>
            <a:r>
              <a:rPr lang="es-ES_tradnl" sz="3200" dirty="0" smtClean="0"/>
              <a:t>Salida</a:t>
            </a:r>
            <a:endParaRPr lang="es-ES_tradnl" sz="3200" dirty="0"/>
          </a:p>
        </p:txBody>
      </p:sp>
      <p:sp>
        <p:nvSpPr>
          <p:cNvPr id="9"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No Inversor</a:t>
            </a:r>
            <a:endParaRPr lang="es-CO" dirty="0">
              <a:solidFill>
                <a:schemeClr val="bg1">
                  <a:lumMod val="85000"/>
                </a:schemeClr>
              </a:solidFill>
            </a:endParaRPr>
          </a:p>
        </p:txBody>
      </p:sp>
      <p:sp>
        <p:nvSpPr>
          <p:cNvPr id="11" name="Título 1"/>
          <p:cNvSpPr>
            <a:spLocks noGrp="1"/>
          </p:cNvSpPr>
          <p:nvPr>
            <p:ph type="title"/>
          </p:nvPr>
        </p:nvSpPr>
        <p:spPr>
          <a:xfrm>
            <a:off x="2987824" y="0"/>
            <a:ext cx="6156176" cy="404664"/>
          </a:xfrm>
        </p:spPr>
        <p:txBody>
          <a:bodyPr/>
          <a:lstStyle/>
          <a:p>
            <a:r>
              <a:rPr lang="es-CO" dirty="0" smtClean="0">
                <a:solidFill>
                  <a:srgbClr val="FFFF00"/>
                </a:solidFill>
              </a:rPr>
              <a:t>Operaciones Básicas con Op. </a:t>
            </a:r>
            <a:r>
              <a:rPr lang="es-CO" smtClean="0">
                <a:solidFill>
                  <a:srgbClr val="FFFF00"/>
                </a:solidFill>
              </a:rPr>
              <a:t>Amp.</a:t>
            </a:r>
            <a:endParaRPr lang="es-CO" dirty="0">
              <a:solidFill>
                <a:srgbClr val="FFFF00"/>
              </a:solidFill>
            </a:endParaRPr>
          </a:p>
        </p:txBody>
      </p:sp>
    </p:spTree>
    <p:extLst>
      <p:ext uri="{BB962C8B-B14F-4D97-AF65-F5344CB8AC3E}">
        <p14:creationId xmlns:p14="http://schemas.microsoft.com/office/powerpoint/2010/main" val="204350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504" y="980728"/>
            <a:ext cx="3816424" cy="5256584"/>
          </a:xfrm>
        </p:spPr>
        <p:txBody>
          <a:bodyPr>
            <a:normAutofit fontScale="70000" lnSpcReduction="20000"/>
          </a:bodyPr>
          <a:lstStyle/>
          <a:p>
            <a:pPr marL="0" indent="0" algn="just">
              <a:buNone/>
            </a:pPr>
            <a:r>
              <a:rPr lang="es-ES_tradnl" dirty="0" smtClean="0"/>
              <a:t>Es un </a:t>
            </a:r>
            <a:r>
              <a:rPr lang="es-ES_tradnl" dirty="0"/>
              <a:t>circuito que realiza la diferencia algebraica entre dos tensiones de entrada y utiliza la amplificación diferencial natural del amplificador operacional. </a:t>
            </a:r>
            <a:endParaRPr lang="es-ES_tradnl" dirty="0" smtClean="0"/>
          </a:p>
          <a:p>
            <a:pPr marL="0" indent="0" algn="just">
              <a:buNone/>
            </a:pPr>
            <a:endParaRPr lang="es-ES_tradnl" dirty="0"/>
          </a:p>
          <a:p>
            <a:pPr marL="0" indent="0" algn="just">
              <a:buNone/>
            </a:pPr>
            <a:r>
              <a:rPr lang="es-ES_tradnl" dirty="0" smtClean="0"/>
              <a:t>Para </a:t>
            </a:r>
            <a:r>
              <a:rPr lang="es-ES_tradnl" dirty="0"/>
              <a:t>realizar esta operación, las tensiones se aplican a ambas entradas del amplificador operacional al mismo tiempo y la diferencia entre ellos se amplifica. </a:t>
            </a:r>
            <a:endParaRPr lang="es-ES_tradnl" dirty="0" smtClean="0"/>
          </a:p>
          <a:p>
            <a:pPr marL="0" indent="0" algn="just">
              <a:buNone/>
            </a:pPr>
            <a:endParaRPr lang="es-ES_tradnl" dirty="0"/>
          </a:p>
          <a:p>
            <a:pPr marL="0" indent="0" algn="just">
              <a:buNone/>
            </a:pPr>
            <a:r>
              <a:rPr lang="es-ES_tradnl" dirty="0" smtClean="0"/>
              <a:t>Es </a:t>
            </a:r>
            <a:r>
              <a:rPr lang="es-ES_tradnl" dirty="0"/>
              <a:t>decir, la tensión de salida es una constante multiplicada por la señal diferencial de entrada.</a:t>
            </a:r>
          </a:p>
        </p:txBody>
      </p:sp>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6"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Diferencial</a:t>
            </a:r>
            <a:endParaRPr lang="es-CO" dirty="0">
              <a:solidFill>
                <a:schemeClr val="bg1">
                  <a:lumMod val="85000"/>
                </a:schemeClr>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823405"/>
            <a:ext cx="5211812" cy="3682776"/>
          </a:xfrm>
          <a:prstGeom prst="rect">
            <a:avLst/>
          </a:prstGeom>
        </p:spPr>
      </p:pic>
      <p:sp>
        <p:nvSpPr>
          <p:cNvPr id="7" name="Título 1"/>
          <p:cNvSpPr>
            <a:spLocks noGrp="1"/>
          </p:cNvSpPr>
          <p:nvPr>
            <p:ph type="title"/>
          </p:nvPr>
        </p:nvSpPr>
        <p:spPr>
          <a:xfrm>
            <a:off x="2987824" y="0"/>
            <a:ext cx="6156176" cy="404664"/>
          </a:xfrm>
        </p:spPr>
        <p:txBody>
          <a:bodyPr/>
          <a:lstStyle/>
          <a:p>
            <a:r>
              <a:rPr lang="es-CO" dirty="0" smtClean="0">
                <a:solidFill>
                  <a:srgbClr val="FFFF00"/>
                </a:solidFill>
              </a:rPr>
              <a:t>Operaciones Básicas con Op. </a:t>
            </a:r>
            <a:r>
              <a:rPr lang="es-CO" smtClean="0">
                <a:solidFill>
                  <a:srgbClr val="FFFF00"/>
                </a:solidFill>
              </a:rPr>
              <a:t>Amp.</a:t>
            </a:r>
            <a:endParaRPr lang="es-CO" dirty="0">
              <a:solidFill>
                <a:srgbClr val="FFFF00"/>
              </a:solidFill>
            </a:endParaRPr>
          </a:p>
        </p:txBody>
      </p:sp>
    </p:spTree>
    <p:extLst>
      <p:ext uri="{BB962C8B-B14F-4D97-AF65-F5344CB8AC3E}">
        <p14:creationId xmlns:p14="http://schemas.microsoft.com/office/powerpoint/2010/main" val="33668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smtClean="0"/>
              <a:t>Electrónica III</a:t>
            </a:r>
            <a:endParaRPr lang="es-CO" dirty="0"/>
          </a:p>
        </p:txBody>
      </p:sp>
      <p:sp>
        <p:nvSpPr>
          <p:cNvPr id="5" name="Título 1"/>
          <p:cNvSpPr txBox="1">
            <a:spLocks/>
          </p:cNvSpPr>
          <p:nvPr/>
        </p:nvSpPr>
        <p:spPr>
          <a:xfrm>
            <a:off x="2987824" y="404664"/>
            <a:ext cx="6156176" cy="432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bg1">
                    <a:lumMod val="75000"/>
                  </a:schemeClr>
                </a:solidFill>
                <a:latin typeface="+mj-lt"/>
                <a:ea typeface="+mj-ea"/>
                <a:cs typeface="+mj-cs"/>
              </a:defRPr>
            </a:lvl1pPr>
          </a:lstStyle>
          <a:p>
            <a:r>
              <a:rPr lang="es-ES" dirty="0" err="1" smtClean="0">
                <a:solidFill>
                  <a:schemeClr val="bg1">
                    <a:lumMod val="85000"/>
                  </a:schemeClr>
                </a:solidFill>
              </a:rPr>
              <a:t>Op</a:t>
            </a:r>
            <a:r>
              <a:rPr lang="es-ES" dirty="0" smtClean="0">
                <a:solidFill>
                  <a:schemeClr val="bg1">
                    <a:lumMod val="85000"/>
                  </a:schemeClr>
                </a:solidFill>
              </a:rPr>
              <a:t>. </a:t>
            </a:r>
            <a:r>
              <a:rPr lang="es-ES" dirty="0" err="1" smtClean="0">
                <a:solidFill>
                  <a:schemeClr val="bg1">
                    <a:lumMod val="85000"/>
                  </a:schemeClr>
                </a:solidFill>
              </a:rPr>
              <a:t>Amp</a:t>
            </a:r>
            <a:r>
              <a:rPr lang="es-ES" dirty="0" smtClean="0">
                <a:solidFill>
                  <a:schemeClr val="bg1">
                    <a:lumMod val="85000"/>
                  </a:schemeClr>
                </a:solidFill>
              </a:rPr>
              <a:t>. Diferencial</a:t>
            </a:r>
            <a:endParaRPr lang="es-CO" dirty="0">
              <a:solidFill>
                <a:schemeClr val="bg1">
                  <a:lumMod val="85000"/>
                </a:schemeClr>
              </a:solidFill>
            </a:endParaRPr>
          </a:p>
        </p:txBody>
      </p:sp>
      <p:pic>
        <p:nvPicPr>
          <p:cNvPr id="6" name="Imagen 5"/>
          <p:cNvPicPr>
            <a:picLocks noChangeAspect="1"/>
          </p:cNvPicPr>
          <p:nvPr/>
        </p:nvPicPr>
        <p:blipFill>
          <a:blip r:embed="rId2"/>
          <a:stretch>
            <a:fillRect/>
          </a:stretch>
        </p:blipFill>
        <p:spPr>
          <a:xfrm>
            <a:off x="611560" y="4583113"/>
            <a:ext cx="3098800" cy="927100"/>
          </a:xfrm>
          <a:prstGeom prst="rect">
            <a:avLst/>
          </a:prstGeom>
        </p:spPr>
      </p:pic>
      <mc:AlternateContent xmlns:mc="http://schemas.openxmlformats.org/markup-compatibility/2006" xmlns:a14="http://schemas.microsoft.com/office/drawing/2010/main">
        <mc:Choice Requires="a14">
          <p:sp>
            <p:nvSpPr>
              <p:cNvPr id="7" name="CuadroTexto 6"/>
              <p:cNvSpPr txBox="1"/>
              <p:nvPr/>
            </p:nvSpPr>
            <p:spPr>
              <a:xfrm>
                <a:off x="1331640" y="1556792"/>
                <a:ext cx="13204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s-ES" sz="2400" b="0" i="1" smtClean="0">
                              <a:latin typeface="Cambria Math" charset="0"/>
                            </a:rPr>
                            <m:t>𝑅</m:t>
                          </m:r>
                        </m:e>
                        <m:sub>
                          <m:r>
                            <a:rPr lang="es-ES" sz="2400" b="0" i="1" smtClean="0">
                              <a:latin typeface="Cambria Math" charset="0"/>
                            </a:rPr>
                            <m:t>1</m:t>
                          </m:r>
                        </m:sub>
                      </m:sSub>
                      <m:r>
                        <a:rPr lang="es-ES" sz="2400" b="0" i="1" smtClean="0">
                          <a:latin typeface="Cambria Math" charset="0"/>
                        </a:rPr>
                        <m:t>=</m:t>
                      </m:r>
                      <m:sSub>
                        <m:sSubPr>
                          <m:ctrlPr>
                            <a:rPr lang="en-US" sz="2400" b="0" i="1" smtClean="0">
                              <a:latin typeface="Cambria Math" charset="0"/>
                            </a:rPr>
                          </m:ctrlPr>
                        </m:sSubPr>
                        <m:e>
                          <m:r>
                            <a:rPr lang="es-ES" sz="2400" b="0" i="1" smtClean="0">
                              <a:latin typeface="Cambria Math" charset="0"/>
                            </a:rPr>
                            <m:t>𝑅</m:t>
                          </m:r>
                        </m:e>
                        <m:sub>
                          <m:r>
                            <a:rPr lang="es-ES" sz="2400" b="0" i="1" smtClean="0">
                              <a:latin typeface="Cambria Math" charset="0"/>
                            </a:rPr>
                            <m:t>3</m:t>
                          </m:r>
                        </m:sub>
                      </m:sSub>
                    </m:oMath>
                  </m:oMathPara>
                </a14:m>
                <a:endParaRPr lang="es-ES_tradnl" sz="24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331640" y="1556792"/>
                <a:ext cx="1320490" cy="461665"/>
              </a:xfrm>
              <a:prstGeom prst="rect">
                <a:avLst/>
              </a:prstGeom>
              <a:blipFill rotWithShape="0">
                <a:blip r:embed="rId3"/>
                <a:stretch>
                  <a:fillRect b="-526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1331640" y="2703042"/>
                <a:ext cx="1327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s-ES" sz="2400" b="0" i="1" smtClean="0">
                              <a:latin typeface="Cambria Math" charset="0"/>
                            </a:rPr>
                            <m:t>𝑅</m:t>
                          </m:r>
                        </m:e>
                        <m:sub>
                          <m:r>
                            <a:rPr lang="es-ES" sz="2400" b="0" i="1" smtClean="0">
                              <a:latin typeface="Cambria Math" charset="0"/>
                            </a:rPr>
                            <m:t>2</m:t>
                          </m:r>
                        </m:sub>
                      </m:sSub>
                      <m:r>
                        <a:rPr lang="es-ES" sz="2400" b="0" i="1" smtClean="0">
                          <a:latin typeface="Cambria Math" charset="0"/>
                        </a:rPr>
                        <m:t>=</m:t>
                      </m:r>
                      <m:sSub>
                        <m:sSubPr>
                          <m:ctrlPr>
                            <a:rPr lang="en-US" sz="2400" b="0" i="1" smtClean="0">
                              <a:latin typeface="Cambria Math" charset="0"/>
                            </a:rPr>
                          </m:ctrlPr>
                        </m:sSubPr>
                        <m:e>
                          <m:r>
                            <a:rPr lang="es-ES" sz="2400" b="0" i="1" smtClean="0">
                              <a:latin typeface="Cambria Math" charset="0"/>
                            </a:rPr>
                            <m:t>𝑅</m:t>
                          </m:r>
                        </m:e>
                        <m:sub>
                          <m:r>
                            <a:rPr lang="es-ES" sz="2400" b="0" i="1" smtClean="0">
                              <a:latin typeface="Cambria Math" charset="0"/>
                            </a:rPr>
                            <m:t>4</m:t>
                          </m:r>
                        </m:sub>
                      </m:sSub>
                    </m:oMath>
                  </m:oMathPara>
                </a14:m>
                <a:endParaRPr lang="es-ES_tradnl" sz="24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331640" y="2703042"/>
                <a:ext cx="1327608" cy="461665"/>
              </a:xfrm>
              <a:prstGeom prst="rect">
                <a:avLst/>
              </a:prstGeom>
              <a:blipFill rotWithShape="0">
                <a:blip r:embed="rId4"/>
                <a:stretch>
                  <a:fillRect b="-3947"/>
                </a:stretch>
              </a:blipFill>
            </p:spPr>
            <p:txBody>
              <a:bodyPr/>
              <a:lstStyle/>
              <a:p>
                <a:r>
                  <a:rPr lang="es-ES_tradnl">
                    <a:noFill/>
                  </a:rPr>
                  <a:t> </a:t>
                </a:r>
              </a:p>
            </p:txBody>
          </p:sp>
        </mc:Fallback>
      </mc:AlternateContent>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928" y="1823405"/>
            <a:ext cx="5211812" cy="3682776"/>
          </a:xfrm>
          <a:prstGeom prst="rect">
            <a:avLst/>
          </a:prstGeom>
        </p:spPr>
      </p:pic>
      <mc:AlternateContent xmlns:mc="http://schemas.openxmlformats.org/markup-compatibility/2006" xmlns:a14="http://schemas.microsoft.com/office/drawing/2010/main">
        <mc:Choice Requires="a14">
          <p:sp>
            <p:nvSpPr>
              <p:cNvPr id="10" name="CuadroTexto 9"/>
              <p:cNvSpPr txBox="1"/>
              <p:nvPr/>
            </p:nvSpPr>
            <p:spPr>
              <a:xfrm>
                <a:off x="1286869" y="3650723"/>
                <a:ext cx="18424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2400" i="1" smtClean="0">
                          <a:latin typeface="Cambria Math" charset="0"/>
                        </a:rPr>
                        <m:t>𝐴</m:t>
                      </m:r>
                      <m:r>
                        <a:rPr lang="es-ES" sz="2400" b="0" i="1" smtClean="0">
                          <a:latin typeface="Cambria Math" charset="0"/>
                        </a:rPr>
                        <m:t>𝑣</m:t>
                      </m:r>
                      <m:r>
                        <a:rPr lang="es-ES" sz="2400" b="0" i="1" smtClean="0">
                          <a:latin typeface="Cambria Math" charset="0"/>
                        </a:rPr>
                        <m:t>=</m:t>
                      </m:r>
                      <m:sSub>
                        <m:sSubPr>
                          <m:ctrlPr>
                            <a:rPr lang="en-US" sz="2400" i="1">
                              <a:latin typeface="Cambria Math" charset="0"/>
                            </a:rPr>
                          </m:ctrlPr>
                        </m:sSubPr>
                        <m:e>
                          <m:r>
                            <a:rPr lang="es-ES" sz="2400" i="1">
                              <a:latin typeface="Cambria Math" charset="0"/>
                            </a:rPr>
                            <m:t>𝑅</m:t>
                          </m:r>
                        </m:e>
                        <m:sub>
                          <m:r>
                            <a:rPr lang="es-ES" sz="2400" i="1">
                              <a:latin typeface="Cambria Math" charset="0"/>
                            </a:rPr>
                            <m:t>2</m:t>
                          </m:r>
                        </m:sub>
                      </m:sSub>
                      <m:sSub>
                        <m:sSubPr>
                          <m:ctrlPr>
                            <a:rPr lang="en-US" sz="2400" i="1">
                              <a:latin typeface="Cambria Math" charset="0"/>
                            </a:rPr>
                          </m:ctrlPr>
                        </m:sSubPr>
                        <m:e>
                          <m:r>
                            <a:rPr lang="es-ES" sz="2400" b="0" i="1" smtClean="0">
                              <a:latin typeface="Cambria Math" charset="0"/>
                            </a:rPr>
                            <m:t>/</m:t>
                          </m:r>
                          <m:r>
                            <a:rPr lang="es-ES" sz="2400" i="1">
                              <a:latin typeface="Cambria Math" charset="0"/>
                            </a:rPr>
                            <m:t>𝑅</m:t>
                          </m:r>
                        </m:e>
                        <m:sub>
                          <m:r>
                            <a:rPr lang="es-ES" sz="2400" b="0" i="1" smtClean="0">
                              <a:latin typeface="Cambria Math" charset="0"/>
                            </a:rPr>
                            <m:t>1</m:t>
                          </m:r>
                        </m:sub>
                      </m:sSub>
                    </m:oMath>
                  </m:oMathPara>
                </a14:m>
                <a:endParaRPr lang="es-ES_tradnl" sz="2400"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1286869" y="3650723"/>
                <a:ext cx="1842491" cy="461665"/>
              </a:xfrm>
              <a:prstGeom prst="rect">
                <a:avLst/>
              </a:prstGeom>
              <a:blipFill rotWithShape="0">
                <a:blip r:embed="rId6"/>
                <a:stretch>
                  <a:fillRect b="-17105"/>
                </a:stretch>
              </a:blipFill>
            </p:spPr>
            <p:txBody>
              <a:bodyPr/>
              <a:lstStyle/>
              <a:p>
                <a:r>
                  <a:rPr lang="es-ES_tradnl">
                    <a:noFill/>
                  </a:rPr>
                  <a:t> </a:t>
                </a:r>
              </a:p>
            </p:txBody>
          </p:sp>
        </mc:Fallback>
      </mc:AlternateContent>
      <p:sp>
        <p:nvSpPr>
          <p:cNvPr id="12" name="Título 1"/>
          <p:cNvSpPr>
            <a:spLocks noGrp="1"/>
          </p:cNvSpPr>
          <p:nvPr>
            <p:ph type="title"/>
          </p:nvPr>
        </p:nvSpPr>
        <p:spPr>
          <a:xfrm>
            <a:off x="2987824" y="0"/>
            <a:ext cx="6156176" cy="404664"/>
          </a:xfrm>
        </p:spPr>
        <p:txBody>
          <a:bodyPr/>
          <a:lstStyle/>
          <a:p>
            <a:r>
              <a:rPr lang="es-CO" dirty="0" smtClean="0">
                <a:solidFill>
                  <a:srgbClr val="FFFF00"/>
                </a:solidFill>
              </a:rPr>
              <a:t>Operaciones Básicas con Op. </a:t>
            </a:r>
            <a:r>
              <a:rPr lang="es-CO" smtClean="0">
                <a:solidFill>
                  <a:srgbClr val="FFFF00"/>
                </a:solidFill>
              </a:rPr>
              <a:t>Amp.</a:t>
            </a:r>
            <a:endParaRPr lang="es-CO" dirty="0">
              <a:solidFill>
                <a:srgbClr val="FFFF00"/>
              </a:solidFill>
            </a:endParaRPr>
          </a:p>
        </p:txBody>
      </p:sp>
    </p:spTree>
    <p:extLst>
      <p:ext uri="{BB962C8B-B14F-4D97-AF65-F5344CB8AC3E}">
        <p14:creationId xmlns:p14="http://schemas.microsoft.com/office/powerpoint/2010/main" val="105175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adrícula">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8661</TotalTime>
  <Words>1040</Words>
  <Application>Microsoft Macintosh PowerPoint</Application>
  <PresentationFormat>Presentación en pantalla (4:3)</PresentationFormat>
  <Paragraphs>184</Paragraphs>
  <Slides>26</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Arial</vt:lpstr>
      <vt:lpstr>Calibri</vt:lpstr>
      <vt:lpstr>Cambria Math</vt:lpstr>
      <vt:lpstr>Franklin Gothic Demi</vt:lpstr>
      <vt:lpstr>Franklin Gothic Medium</vt:lpstr>
      <vt:lpstr>Tema de Office</vt:lpstr>
      <vt:lpstr>II. Operaciones Básicas con Op. Amp.</vt:lpstr>
      <vt:lpstr>Operaciones Básicas con Op. Amp.</vt:lpstr>
      <vt:lpstr>Presentación de PowerPoint</vt:lpstr>
      <vt:lpstr>Presentación de PowerPoint</vt:lpstr>
      <vt:lpstr>Operaciones Básicas con Op. Amp.</vt:lpstr>
      <vt:lpstr>Presentación de PowerPoint</vt:lpstr>
      <vt:lpstr>Operaciones Básicas con Op. Amp.</vt:lpstr>
      <vt:lpstr>Operaciones Básicas con Op. Amp.</vt:lpstr>
      <vt:lpstr>Operaciones Básicas con Op. Amp.</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lpstr>Operaciones básicas con Op. Amp. </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 de Microsoft Office</cp:lastModifiedBy>
  <cp:revision>252</cp:revision>
  <cp:lastPrinted>2016-01-06T23:15:15Z</cp:lastPrinted>
  <dcterms:created xsi:type="dcterms:W3CDTF">2014-06-12T16:33:53Z</dcterms:created>
  <dcterms:modified xsi:type="dcterms:W3CDTF">2017-08-28T04:14:03Z</dcterms:modified>
</cp:coreProperties>
</file>